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8"/>
  </p:notesMasterIdLst>
  <p:sldIdLst>
    <p:sldId id="260" r:id="rId2"/>
    <p:sldId id="257" r:id="rId3"/>
    <p:sldId id="258" r:id="rId4"/>
    <p:sldId id="591" r:id="rId5"/>
    <p:sldId id="570" r:id="rId6"/>
    <p:sldId id="571" r:id="rId7"/>
    <p:sldId id="572" r:id="rId8"/>
    <p:sldId id="573" r:id="rId9"/>
    <p:sldId id="580" r:id="rId10"/>
    <p:sldId id="589" r:id="rId11"/>
    <p:sldId id="574" r:id="rId12"/>
    <p:sldId id="575" r:id="rId13"/>
    <p:sldId id="576" r:id="rId14"/>
    <p:sldId id="577" r:id="rId15"/>
    <p:sldId id="581" r:id="rId16"/>
    <p:sldId id="578" r:id="rId17"/>
    <p:sldId id="592" r:id="rId18"/>
    <p:sldId id="579" r:id="rId19"/>
    <p:sldId id="582" r:id="rId20"/>
    <p:sldId id="583" r:id="rId21"/>
    <p:sldId id="590" r:id="rId22"/>
    <p:sldId id="584" r:id="rId23"/>
    <p:sldId id="585" r:id="rId24"/>
    <p:sldId id="586" r:id="rId25"/>
    <p:sldId id="587" r:id="rId26"/>
    <p:sldId id="588"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4B183"/>
    <a:srgbClr val="FFFFFF"/>
    <a:srgbClr val="2F5597"/>
    <a:srgbClr val="96A9CA"/>
    <a:srgbClr val="0070C0"/>
    <a:srgbClr val="ED7D31"/>
    <a:srgbClr val="DAE3F3"/>
    <a:srgbClr val="C55A11"/>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4007" autoAdjust="0"/>
  </p:normalViewPr>
  <p:slideViewPr>
    <p:cSldViewPr snapToGrid="0">
      <p:cViewPr varScale="1">
        <p:scale>
          <a:sx n="136" d="100"/>
          <a:sy n="136" d="100"/>
        </p:scale>
        <p:origin x="2406" y="132"/>
      </p:cViewPr>
      <p:guideLst/>
    </p:cSldViewPr>
  </p:slideViewPr>
  <p:outlineViewPr>
    <p:cViewPr>
      <p:scale>
        <a:sx n="33" d="100"/>
        <a:sy n="33" d="100"/>
      </p:scale>
      <p:origin x="0" y="-436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BB57A-2521-497D-8A29-296CF697D536}"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13900-0860-481B-B4DD-A44AAA6380A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ctr">
              <a:spcBef>
                <a:spcPct val="0"/>
              </a:spcBef>
              <a:defRPr/>
            </a:pPr>
            <a:r>
              <a:rPr lang="zh-CN" altLang="en-US" dirty="0"/>
              <a:t>各位老师同学好，我是陈超，我的硕士学位论文的题目时面向农作物识别的时序</a:t>
            </a:r>
            <a:r>
              <a:rPr lang="en-US" altLang="zh-CN" dirty="0"/>
              <a:t>SAR</a:t>
            </a:r>
            <a:r>
              <a:rPr lang="zh-CN" altLang="en-US" dirty="0"/>
              <a:t>遥感图像分析技术研究，我的校内导师是金嘉晖副教授，校外导师是胡晓东高级工程师</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下面介绍一下相关工作的研究现状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第一篇文章使用卷积神经网络来提取</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图像的特征，并将时序的特征连接上双向的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LSTM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网络来对时序的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图像完成分类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第二篇是使用密集连接和深度可分离的卷积来对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图像进行土地覆盖类型的分类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第三篇是使用带有残差密集连接和双注意力的网络来对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图像进行去噪</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第四篇是使用聚类的方法生成伪标签来辅助进行学习，以减少对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图像数据标注的依赖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第五篇使用空间对比学习的方法，采集样本图像近处为正样本，远处为负样本来进行预训练，以减少对有标注数据的需求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这些研究存在的问题有以下几点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图像的分类多是采取在地势平坦的位置拍摄到的图像，对于在地形地势复杂，数据本身不确定性强的问题缺少研究。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图像的去噪多是针对高分辨率的图像，对低分辨率的，局部的小块难以奏效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第</a:t>
            </a:r>
            <a:r>
              <a:rPr lang="en-US" altLang="zh-CN" sz="1800" dirty="0">
                <a:effectLst/>
                <a:ea typeface="宋体" panose="02010600030101010101" pitchFamily="2" charset="-122"/>
                <a:cs typeface="Times New Roman" panose="02020603050405020304" pitchFamily="18" charset="0"/>
              </a:rPr>
              <a:t>3</a:t>
            </a:r>
            <a:r>
              <a:rPr lang="zh-CN" altLang="zh-CN" sz="1800" dirty="0">
                <a:effectLst/>
                <a:ea typeface="宋体" panose="02010600030101010101" pitchFamily="2" charset="-122"/>
                <a:cs typeface="Times New Roman" panose="02020603050405020304" pitchFamily="18" charset="0"/>
              </a:rPr>
              <a:t>点，在缺少样本的模型预训练中，将地理上近，图像间差异小的归为同类来进行预训练，但是在地形地势复杂的场景下同类型本身之间会有较大差异，故会影响效果</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10</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7631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下面介绍</a:t>
            </a:r>
            <a:r>
              <a:rPr lang="zh-CN" altLang="en-US" sz="1200" kern="1200" dirty="0">
                <a:solidFill>
                  <a:schemeClr val="tx1"/>
                </a:solidFill>
                <a:effectLst/>
                <a:latin typeface="+mn-lt"/>
                <a:ea typeface="+mn-ea"/>
                <a:cs typeface="+mn-cs"/>
              </a:rPr>
              <a:t>第二部分 </a:t>
            </a:r>
            <a:r>
              <a:rPr lang="zh-CN" altLang="zh-CN" sz="1200" kern="1200" dirty="0">
                <a:solidFill>
                  <a:schemeClr val="tx1"/>
                </a:solidFill>
                <a:effectLst/>
                <a:latin typeface="+mn-lt"/>
                <a:ea typeface="+mn-ea"/>
                <a:cs typeface="+mn-cs"/>
              </a:rPr>
              <a:t>研究目标和研究内容</a:t>
            </a:r>
          </a:p>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11</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31302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本硕士论文的研究目标是针对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地块数据中的不确定性问题，以及数据样本稀少的问题，设计针对性的深度学习模型，制定针对性的预训练方案，来有效实现农作物识别的目标。并基于训练的模型设计实现一个农作物识别系统。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其中具体的做法如下：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首先，针对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地块数据中的不确定性问题，在时序序列的处理中引入注意力机制，实现时序信息的双侧关注。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除此之外，会融入多源数据，（包括绘制矢量的往期高分底图，以及从数字高程模型中计算得来的地块的海拔，坡度，坡向等地理特征），将这些数据作为时序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地块的补充以缓解数据的中的不确定性问题。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针对数据样本稀少的问题，将采用早期重庆市水土利用类型结果来做预训练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12</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39135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整体的一个研究内容如下图所示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先对模型进行预训练，再将预训练的模型在具体的任务集上微调，得到最后的模型，并依据该模型开发一个农作物识别系统的可视化应用，接收数据输入并输出农作物类别一张图。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13</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610533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现在介绍第三部分 技术路线与系统实现</a:t>
            </a: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14</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95407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技术路线一是</a:t>
            </a:r>
            <a:r>
              <a:rPr lang="zh-CN" altLang="en-US" sz="1800" kern="100" dirty="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自注意力机制引入与多源数据融合的模型构建</a:t>
            </a:r>
            <a:endParaRPr lang="zh-CN" altLang="zh-CN" sz="1800" kern="100" dirty="0">
              <a:solidFill>
                <a:schemeClr val="tx1"/>
              </a:solidFill>
              <a:effectLst/>
              <a:latin typeface="等线" panose="02010600030101010101" pitchFamily="2" charset="-122"/>
              <a:ea typeface="宋体"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先前提到由于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的成像原理，目标地区重庆的地形地势复杂性，以及耕地矢量边界的数据滞后性，给地块数据引入了不确定性。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处理方法为</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引入自注意力机制处理时序信息，使得每个时序信息的可以观察到整体的变化，多</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源数据的融合，将绘制耕地矢量边界的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2020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年的高分底图，以及目标地块的地理特征，作为补充融合到时序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地块中去</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，以减少数据的不确定性</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15</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83310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下面介绍一下模型的具体设计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首先对与时序的</a:t>
            </a:r>
            <a:r>
              <a:rPr lang="en-US" altLang="zh-CN" sz="1800" dirty="0">
                <a:effectLst/>
                <a:ea typeface="宋体" panose="02010600030101010101" pitchFamily="2" charset="-122"/>
                <a:cs typeface="Times New Roman" panose="02020603050405020304" pitchFamily="18" charset="0"/>
              </a:rPr>
              <a:t>SAR</a:t>
            </a:r>
            <a:r>
              <a:rPr lang="zh-CN" altLang="zh-CN" sz="1800" dirty="0">
                <a:effectLst/>
                <a:ea typeface="宋体" panose="02010600030101010101" pitchFamily="2" charset="-122"/>
                <a:cs typeface="Times New Roman" panose="02020603050405020304" pitchFamily="18" charset="0"/>
              </a:rPr>
              <a:t>地块，使用</a:t>
            </a:r>
            <a:r>
              <a:rPr lang="zh-CN" altLang="en-US" sz="1800" dirty="0">
                <a:effectLst/>
                <a:ea typeface="宋体" panose="02010600030101010101" pitchFamily="2" charset="-122"/>
                <a:cs typeface="Times New Roman" panose="02020603050405020304" pitchFamily="18" charset="0"/>
              </a:rPr>
              <a:t>带残差连接的</a:t>
            </a:r>
            <a:r>
              <a:rPr lang="zh-CN" altLang="zh-CN" sz="1800" dirty="0">
                <a:effectLst/>
                <a:ea typeface="宋体" panose="02010600030101010101" pitchFamily="2" charset="-122"/>
                <a:cs typeface="Times New Roman" panose="02020603050405020304" pitchFamily="18" charset="0"/>
              </a:rPr>
              <a:t>卷积神经网络对每个时间序列抽取特征。得到一个特征向量表示。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16</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44620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通过两层</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LSTM</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网络和一个自注意力层来实现时序信息变化的特征提取</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第一个</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LSTM</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网络的隐藏层单元会如下的自注意力变换</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每个输入向量作线性变换得到对应的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Q</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向量，</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计算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q</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的点积来表示向量间的相似度，得到的各个相似度通过</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softmax</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变换后乘以对应向量的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值，得到自注意计算后的特征向量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17</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4544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最后进行多源数据的融合</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矢量对应坐标位置的高分底图会被裁剪出来，经由</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Resnet50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网络进行特征抽取。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最后将时序</a:t>
            </a:r>
            <a:r>
              <a:rPr lang="en-US" altLang="zh-CN" sz="1800" dirty="0">
                <a:effectLst/>
                <a:ea typeface="宋体" panose="02010600030101010101" pitchFamily="2" charset="-122"/>
                <a:cs typeface="Times New Roman" panose="02020603050405020304" pitchFamily="18" charset="0"/>
              </a:rPr>
              <a:t>SAR</a:t>
            </a:r>
            <a:r>
              <a:rPr lang="zh-CN" altLang="zh-CN" sz="1800" dirty="0">
                <a:effectLst/>
                <a:ea typeface="宋体" panose="02010600030101010101" pitchFamily="2" charset="-122"/>
                <a:cs typeface="Times New Roman" panose="02020603050405020304" pitchFamily="18" charset="0"/>
              </a:rPr>
              <a:t>地块的特征，高分影像底图的特征，地块地理特征做一个特征拼接，得到最后的特征表示，输入到</a:t>
            </a:r>
            <a:r>
              <a:rPr lang="en-US" altLang="zh-CN" sz="1800" dirty="0" err="1">
                <a:effectLst/>
                <a:ea typeface="宋体" panose="02010600030101010101" pitchFamily="2" charset="-122"/>
                <a:cs typeface="Times New Roman" panose="02020603050405020304" pitchFamily="18" charset="0"/>
              </a:rPr>
              <a:t>mlp</a:t>
            </a:r>
            <a:r>
              <a:rPr lang="zh-CN" altLang="zh-CN" sz="1800" dirty="0">
                <a:effectLst/>
                <a:ea typeface="宋体" panose="02010600030101010101" pitchFamily="2" charset="-122"/>
                <a:cs typeface="Times New Roman" panose="02020603050405020304" pitchFamily="18" charset="0"/>
              </a:rPr>
              <a:t>中去，最后得到农作物识别的结果。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18</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694382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技术路线二是少样本下的模型预训练策略，</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数据样本的标注难以直接通过肉眼的方式识别出来，具体地块上的种植农作物类型需要人为的去实地考察，所以，可获得的有标签数据样本比较少</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处理方法为采用早期重庆市的一个相对粗糙的水土利用类型的调查结果来作预训练。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304800" algn="just" defTabSz="914400" rtl="0" eaLnBrk="1" fontAlgn="auto" latinLnBrk="0" hangingPunct="1">
              <a:lnSpc>
                <a:spcPct val="125000"/>
              </a:lnSpc>
              <a:spcBef>
                <a:spcPts val="0"/>
              </a:spcBef>
              <a:spcAft>
                <a:spcPts val="0"/>
              </a:spcAft>
              <a:buClrTx/>
              <a:buSzTx/>
              <a:buFontTx/>
              <a:buNone/>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19</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4939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今天的</a:t>
            </a:r>
            <a:r>
              <a:rPr lang="zh-CN" altLang="en-US" sz="1200" kern="1200" dirty="0">
                <a:solidFill>
                  <a:schemeClr val="tx1"/>
                </a:solidFill>
                <a:effectLst/>
                <a:latin typeface="+mn-lt"/>
                <a:ea typeface="+mn-ea"/>
                <a:cs typeface="+mn-cs"/>
              </a:rPr>
              <a:t>开题报告</a:t>
            </a:r>
            <a:r>
              <a:rPr lang="zh-CN" altLang="zh-CN" sz="1200" kern="1200" dirty="0">
                <a:solidFill>
                  <a:schemeClr val="tx1"/>
                </a:solidFill>
                <a:effectLst/>
                <a:latin typeface="+mn-lt"/>
                <a:ea typeface="+mn-ea"/>
                <a:cs typeface="+mn-cs"/>
              </a:rPr>
              <a:t>主要分为四部分</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2</a:t>
            </a:fld>
            <a:endParaRPr lang="zh-CN" altLang="en-US">
              <a:solidFill>
                <a:prstClr val="black"/>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具体的预训练方式如下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由于调查时间较早，调查的粒度也相对粗糙，所以该标签存在一定的噪声，采用平均教师模型来进行预训练。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学生网络和教师网络使用一样的结构，只对学生网络进行反向传播，学生网络的损失来源有两个部分，一个是和标签的</a:t>
            </a:r>
            <a:r>
              <a:rPr lang="en-US" altLang="zh-CN" sz="1800" dirty="0">
                <a:effectLst/>
                <a:ea typeface="宋体" panose="02010600030101010101" pitchFamily="2" charset="-122"/>
                <a:cs typeface="Times New Roman" panose="02020603050405020304" pitchFamily="18" charset="0"/>
              </a:rPr>
              <a:t>classification loss(</a:t>
            </a:r>
            <a:r>
              <a:rPr lang="zh-CN" altLang="zh-CN" sz="1800" dirty="0">
                <a:effectLst/>
                <a:ea typeface="宋体" panose="02010600030101010101" pitchFamily="2" charset="-122"/>
                <a:cs typeface="Times New Roman" panose="02020603050405020304" pitchFamily="18" charset="0"/>
              </a:rPr>
              <a:t>分类损失</a:t>
            </a:r>
            <a:r>
              <a:rPr lang="en-US" altLang="zh-CN" sz="1800" dirty="0">
                <a:effectLst/>
                <a:ea typeface="宋体" panose="02010600030101010101" pitchFamily="2" charset="-122"/>
                <a:cs typeface="Times New Roman" panose="02020603050405020304" pitchFamily="18" charset="0"/>
              </a:rPr>
              <a:t>)</a:t>
            </a:r>
            <a:r>
              <a:rPr lang="zh-CN" altLang="zh-CN" sz="1800">
                <a:effectLst/>
                <a:ea typeface="宋体" panose="02010600030101010101" pitchFamily="2" charset="-122"/>
                <a:cs typeface="Times New Roman" panose="02020603050405020304" pitchFamily="18" charset="0"/>
              </a:rPr>
              <a:t>，一个是和教师网络输出之间的一致性损失，教师网络则定期从学生网络滑动平均来更新自身参数。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20</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70959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21</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4287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硬件配置</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Ubuntu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环境下双</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2080Ti</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软件环境为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python3.7</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dirty="0">
                <a:latin typeface="Times New Roman" panose="02020603050405020304" pitchFamily="18" charset="0"/>
                <a:ea typeface="宋体" panose="02010600030101010101" pitchFamily="2" charset="-122"/>
                <a:cs typeface="Times New Roman" panose="02020603050405020304" pitchFamily="18" charset="0"/>
              </a:rPr>
              <a:t>Pytorch1.3</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22</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544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最后介绍第四部分 预期成果和进度安排</a:t>
            </a: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23</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12903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24</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34857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本硕士论文的进度安排是</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25</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93037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感谢各位老师</a:t>
            </a:r>
            <a:r>
              <a:rPr lang="zh-CN" altLang="en-US" sz="1200" kern="1200" dirty="0">
                <a:solidFill>
                  <a:schemeClr val="tx1"/>
                </a:solidFill>
                <a:effectLst/>
                <a:latin typeface="+mn-lt"/>
                <a:ea typeface="+mn-ea"/>
                <a:cs typeface="+mn-cs"/>
              </a:rPr>
              <a:t>同学</a:t>
            </a:r>
            <a:r>
              <a:rPr lang="zh-CN" altLang="zh-CN" sz="1200" kern="1200" dirty="0">
                <a:solidFill>
                  <a:schemeClr val="tx1"/>
                </a:solidFill>
                <a:effectLst/>
                <a:latin typeface="+mn-lt"/>
                <a:ea typeface="+mn-ea"/>
                <a:cs typeface="+mn-cs"/>
              </a:rPr>
              <a:t>的聆听，请大家提出宝贵意见。</a:t>
            </a:r>
          </a:p>
          <a:p>
            <a:endParaRPr lang="zh-CN" altLang="en-US" dirty="0"/>
          </a:p>
        </p:txBody>
      </p:sp>
      <p:sp>
        <p:nvSpPr>
          <p:cNvPr id="4" name="灯片编号占位符 3"/>
          <p:cNvSpPr>
            <a:spLocks noGrp="1"/>
          </p:cNvSpPr>
          <p:nvPr>
            <p:ph type="sldNum" sz="quarter" idx="5"/>
          </p:nvPr>
        </p:nvSpPr>
        <p:spPr/>
        <p:txBody>
          <a:bodyPr/>
          <a:lstStyle/>
          <a:p>
            <a:fld id="{8E413900-0860-481B-B4DD-A44AAA6380A0}" type="slidenum">
              <a:rPr lang="zh-CN" altLang="en-US" smtClean="0"/>
              <a:t>26</a:t>
            </a:fld>
            <a:endParaRPr lang="zh-CN" altLang="en-US"/>
          </a:p>
        </p:txBody>
      </p:sp>
    </p:spTree>
    <p:extLst>
      <p:ext uri="{BB962C8B-B14F-4D97-AF65-F5344CB8AC3E}">
        <p14:creationId xmlns:p14="http://schemas.microsoft.com/office/powerpoint/2010/main" val="141757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下面首先介绍研究背景和研究现状</a:t>
            </a: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3</a:t>
            </a:fld>
            <a:endParaRPr lang="zh-CN" altLang="en-US">
              <a:solidFill>
                <a:prstClr val="black"/>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4000" dirty="0"/>
              <a:t>随着人口的不断增长，粮食安全越来越受到社会关注。对农作物识别的研究和应用，可以帮助掌握农作物的种植情况，可以有效提高农业生产效益，同时也能帮助政府掌握区域农业情况，指导制定优化农业发展政策</a:t>
            </a:r>
            <a:r>
              <a:rPr lang="zh-CN" altLang="en-US" sz="2800" dirty="0"/>
              <a:t>。目前有一些企业，如国外的</a:t>
            </a:r>
            <a:r>
              <a:rPr lang="en-US" altLang="zh-CN" sz="2800" dirty="0" err="1"/>
              <a:t>onesoil</a:t>
            </a:r>
            <a:r>
              <a:rPr lang="zh-CN" altLang="en-US" sz="2800" dirty="0"/>
              <a:t>公司，国内的北京佳格公司，苏州中科天启公司等，也在做着相应的研究。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4</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13728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那么</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使用什么样的技术和方法</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来实现农作物的识别呢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近年来，随着遥感技术的不断发展，越来越多的研究开始聚焦到使用遥感技术参与农业的生产管理中去，在农作物识别领域亦是如此。相较于传统的农业调查方法，使用遥感图像进行农作物分类可以大大节约成本，提高效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合成孔径雷达</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是遥感技术中的一种，</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它</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是一种利用雷达波探测地面物体并将结果生成探测图像的一种技术。</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可以全天时全天候运行，可以穿透云层，不受极端天气影响。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本研究将采用重庆市域内的时序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图像来完成农作物的识别</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5</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31499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下面先介绍一下数据和数据的预处理</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左上角是一份人工绘制的矢量地块，是人工依据往年的高分图像筛选农田描边绘制而成，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在本研究中，</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每个矢量</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地块被视为农作物识别的最小单元</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这样的一份矢量文件，里面的每个地块矢量通过坐标变换到时序的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图像上，形成了时序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地块数据。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6</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50961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25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时序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地块</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的每个时间帧可以抽象为一个</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四个通道</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的图像</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，前三个通道是哨兵一号的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图像产品经过极化干涉分解得到的三个分量</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，分别是角度信息，各向异性，熵</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，第四个通道为矢量耕地边界的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mask</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掩膜矩阵表示，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mask</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的表示如图所示，选取矢量地块的</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经纬度跨度</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并向外扩充十米，用只含有</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0,1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的矩阵来表示矢量的覆盖情况，</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表示在矢量覆盖内，</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表示在矢量覆盖之外。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25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7</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28061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使用这样的数据来完成农作物的识别，面临着一些挑战。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挑战一为数据不确定性带来的影响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由于地块的覆盖范围较小，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图像在局部地块上的噪声难以去除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并且重庆市的地形地貌比较复杂，同类型的作物在不同的海拔，坡度，朝向的情况下，生长情况也会存在比较大的差异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除此之外，还有耕地矢量边界数据滞后性的影响，耕地矢量边界是依据</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2020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年的高分影像，通过人眼观察种植边界而手工绘制而成的，与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2022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年的耕地实际情况存在一定的差异。</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因为要识别的是</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2022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年的农作物种植情况</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数据在各种不确定性影响下，给农作物的识别带来了困难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8</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37700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挑战二为有标签的样本数据少带来的影响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有标记数据的获取依赖于人为的实地考察，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因为农作物类别难以通过在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SAR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图像上的直接观察得出，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所以数据标签的获取需要耗费大量的人力物力</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因为人力物力的有限性，难以得到大量的数据，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所以有标签数据的缺少给深度学习模型的训练带来了困难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68C3F19-532C-4836-AB5A-5A9132B4A718}" type="slidenum">
              <a:rPr lang="zh-CN" altLang="en-US" smtClean="0">
                <a:solidFill>
                  <a:prstClr val="black"/>
                </a:solidFill>
                <a:latin typeface="等线" panose="02010600030101010101" pitchFamily="2" charset="-122"/>
                <a:ea typeface="等线" panose="02010600030101010101" pitchFamily="2" charset="-122"/>
              </a:rPr>
              <a:t>9</a:t>
            </a:fld>
            <a:endParaRPr lang="zh-CN" altLang="en-US">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58830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15026FD-0753-4197-8810-29CFE05F49B0}" type="datetime1">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7EAEF75-72B7-4A29-AE78-3EED036B4125}" type="datetime1">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E03ABB1-DEF9-44AF-9B03-471F362F8CC7}" type="datetime1">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B4E6042-846A-4757-8390-D685C505E326}" type="datetime1">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70799DD-D3E5-4E24-AD88-A63545DCAA71}" type="datetime1">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77D4D57-C9E9-4DE9-BB46-F2C017A081ED}" type="datetime1">
              <a:rPr lang="zh-CN" altLang="en-US" smtClean="0"/>
              <a:t>2023/6/2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47D3AE4-7219-4008-A899-5BB3F6DD0036}" type="datetime1">
              <a:rPr lang="zh-CN" altLang="en-US" smtClean="0"/>
              <a:t>2023/6/2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0A59C68-DD5B-42FB-8ACF-1F837C7662B9}" type="datetime1">
              <a:rPr lang="zh-CN" altLang="en-US" smtClean="0"/>
              <a:t>2023/6/2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779832-DBB4-4C94-8CC9-C6ED1E57A4E7}" type="datetime1">
              <a:rPr lang="zh-CN" altLang="en-US" smtClean="0"/>
              <a:t>2023/6/2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8391206-07F0-445B-B660-314F3ADCAD04}" type="datetime1">
              <a:rPr lang="zh-CN" altLang="en-US" smtClean="0"/>
              <a:t>2023/6/2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4D5D438-7EB6-4040-B786-346B4723771B}" type="datetime1">
              <a:rPr lang="zh-CN" altLang="en-US" smtClean="0"/>
              <a:t>2023/6/2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B6E62B-4DEC-4954-AD3A-658470571C9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ABD6C2-A2F5-463D-A2F2-7B5E229814AF}" type="datetime1">
              <a:rPr lang="zh-CN" altLang="en-US" smtClean="0"/>
              <a:t>2023/6/2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B6E62B-4DEC-4954-AD3A-658470571C9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tif"/><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7.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t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jpe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0" y="2196352"/>
            <a:ext cx="9144000" cy="1562847"/>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a:spcBef>
                <a:spcPct val="0"/>
              </a:spcBef>
              <a:defRPr/>
            </a:pPr>
            <a:r>
              <a:rPr lang="zh-CN" altLang="en-US" sz="3600" b="1" dirty="0">
                <a:solidFill>
                  <a:srgbClr val="FFFFFF"/>
                </a:solidFill>
              </a:rPr>
              <a:t>面向农作物识别的</a:t>
            </a:r>
            <a:endParaRPr lang="en-US" altLang="zh-CN" sz="3600" b="1" dirty="0">
              <a:solidFill>
                <a:srgbClr val="FFFFFF"/>
              </a:solidFill>
            </a:endParaRPr>
          </a:p>
          <a:p>
            <a:pPr algn="ctr">
              <a:spcBef>
                <a:spcPct val="0"/>
              </a:spcBef>
              <a:defRPr/>
            </a:pPr>
            <a:r>
              <a:rPr lang="zh-CN" altLang="en-US" sz="3600" b="1" dirty="0">
                <a:solidFill>
                  <a:srgbClr val="FFFFFF"/>
                </a:solidFill>
              </a:rPr>
              <a:t>时序</a:t>
            </a:r>
            <a:r>
              <a:rPr lang="en-US" altLang="zh-CN" sz="3600" b="1" dirty="0">
                <a:solidFill>
                  <a:srgbClr val="FFFFFF"/>
                </a:solidFill>
              </a:rPr>
              <a:t>SAR</a:t>
            </a:r>
            <a:r>
              <a:rPr lang="zh-CN" altLang="en-US" sz="3600" b="1" dirty="0">
                <a:solidFill>
                  <a:srgbClr val="FFFFFF"/>
                </a:solidFill>
              </a:rPr>
              <a:t>遥感图像分析技术研究</a:t>
            </a:r>
          </a:p>
        </p:txBody>
      </p:sp>
      <p:sp>
        <p:nvSpPr>
          <p:cNvPr id="7" name="副标题 2"/>
          <p:cNvSpPr>
            <a:spLocks noGrp="1"/>
          </p:cNvSpPr>
          <p:nvPr>
            <p:ph type="subTitle" idx="1"/>
          </p:nvPr>
        </p:nvSpPr>
        <p:spPr>
          <a:xfrm>
            <a:off x="4227830" y="4057015"/>
            <a:ext cx="4773295" cy="2461895"/>
          </a:xfrm>
        </p:spPr>
        <p:txBody>
          <a:bodyPr vert="horz" lIns="91440" tIns="45720" rIns="91440" bIns="45720" rtlCol="0">
            <a:normAutofit/>
          </a:bodyPr>
          <a:lstStyle/>
          <a:p>
            <a:pPr algn="l">
              <a:spcBef>
                <a:spcPts val="800"/>
              </a:spcBef>
              <a:spcAft>
                <a:spcPts val="80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硕士研究生：陈 超  </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l">
              <a:spcBef>
                <a:spcPts val="800"/>
              </a:spcBef>
              <a:spcAft>
                <a:spcPts val="80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校 内 导 师：金嘉晖  副教授</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l">
              <a:spcBef>
                <a:spcPts val="800"/>
              </a:spcBef>
              <a:spcAft>
                <a:spcPts val="80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校 外 导 师：</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mn-ea"/>
              </a:rPr>
              <a:t>胡晓东</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高级工程师 </a:t>
            </a:r>
          </a:p>
          <a:p>
            <a:pPr algn="l">
              <a:spcBef>
                <a:spcPts val="800"/>
              </a:spcBef>
              <a:spcAft>
                <a:spcPts val="80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  </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 name="图片 3" descr="se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163" y="495981"/>
            <a:ext cx="785812"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2394942" y="776333"/>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9pPr>
          </a:lstStyle>
          <a:p>
            <a:pPr algn="ctr"/>
            <a:r>
              <a:rPr kumimoji="0" lang="zh-CN" altLang="en-US" sz="2400" dirty="0">
                <a:latin typeface="微软雅黑" panose="020B0503020204020204" pitchFamily="34" charset="-122"/>
                <a:ea typeface="微软雅黑" panose="020B0503020204020204" pitchFamily="34" charset="-122"/>
                <a:cs typeface="微软雅黑" panose="020B0503020204020204" pitchFamily="34" charset="-122"/>
              </a:rPr>
              <a:t>东南大学硕士学位论文开题报告</a:t>
            </a:r>
          </a:p>
        </p:txBody>
      </p:sp>
    </p:spTree>
  </p:cSld>
  <p:clrMapOvr>
    <a:masterClrMapping/>
  </p:clrMapOvr>
  <mc:AlternateContent xmlns:mc="http://schemas.openxmlformats.org/markup-compatibility/2006" xmlns:p14="http://schemas.microsoft.com/office/powerpoint/2010/main">
    <mc:Choice Requires="p14">
      <p:transition spd="slow" p14:dur="2000" advTm="1711"/>
    </mc:Choice>
    <mc:Fallback xmlns="">
      <p:transition spd="slow" advTm="171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研究现状</a:t>
            </a:r>
          </a:p>
        </p:txBody>
      </p:sp>
      <p:sp>
        <p:nvSpPr>
          <p:cNvPr id="24" name="矩形 23"/>
          <p:cNvSpPr/>
          <p:nvPr/>
        </p:nvSpPr>
        <p:spPr>
          <a:xfrm>
            <a:off x="530326" y="954217"/>
            <a:ext cx="8117840" cy="4086858"/>
          </a:xfrm>
          <a:prstGeom prst="rect">
            <a:avLst/>
          </a:prstGeom>
          <a:no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nSpc>
                <a:spcPct val="125000"/>
              </a:lnSpc>
            </a:pPr>
            <a:r>
              <a:rPr lang="en-US" altLang="zh-CN" sz="1400" dirty="0">
                <a:solidFill>
                  <a:srgbClr val="222222"/>
                </a:solidFill>
                <a:latin typeface="Times New Roman" panose="02020603050405020304" pitchFamily="18" charset="0"/>
                <a:cs typeface="Times New Roman" panose="02020603050405020304" pitchFamily="18" charset="0"/>
              </a:rPr>
              <a:t>[1] </a:t>
            </a:r>
            <a:r>
              <a:rPr lang="en-US" altLang="zh-CN" sz="1400" b="0" i="0" dirty="0">
                <a:solidFill>
                  <a:srgbClr val="222222"/>
                </a:solidFill>
                <a:effectLst/>
                <a:latin typeface="Times New Roman" panose="02020603050405020304" pitchFamily="18" charset="0"/>
                <a:cs typeface="Times New Roman" panose="02020603050405020304" pitchFamily="18" charset="0"/>
              </a:rPr>
              <a:t>Bai X, Xue R, Wang L, et al. Sequence SAR image classification based on bidirectional convolution-recurrent network[J]. IEEE Transactions on Geoscience and Remote Sensing, 2019, 57(11): 9223-9235.</a:t>
            </a:r>
          </a:p>
          <a:p>
            <a:pPr>
              <a:lnSpc>
                <a:spcPct val="125000"/>
              </a:lnSpc>
            </a:pPr>
            <a:endParaRPr lang="en-US" altLang="zh-CN" sz="1400" dirty="0">
              <a:solidFill>
                <a:srgbClr val="222222"/>
              </a:solidFill>
              <a:latin typeface="Times New Roman" panose="02020603050405020304" pitchFamily="18" charset="0"/>
              <a:cs typeface="Times New Roman" panose="02020603050405020304" pitchFamily="18" charset="0"/>
            </a:endParaRPr>
          </a:p>
          <a:p>
            <a:pPr>
              <a:lnSpc>
                <a:spcPct val="125000"/>
              </a:lnSpc>
            </a:pPr>
            <a:r>
              <a:rPr lang="en-US" altLang="zh-CN" sz="1400" dirty="0">
                <a:solidFill>
                  <a:srgbClr val="222222"/>
                </a:solidFill>
                <a:latin typeface="Times New Roman" panose="02020603050405020304" pitchFamily="18" charset="0"/>
                <a:cs typeface="Times New Roman" panose="02020603050405020304" pitchFamily="18" charset="0"/>
              </a:rPr>
              <a:t>[2] </a:t>
            </a:r>
            <a:r>
              <a:rPr lang="en-US" altLang="zh-CN" sz="1400" dirty="0" err="1">
                <a:solidFill>
                  <a:srgbClr val="222222"/>
                </a:solidFill>
                <a:latin typeface="Times New Roman" panose="02020603050405020304" pitchFamily="18" charset="0"/>
                <a:cs typeface="Times New Roman" panose="02020603050405020304" pitchFamily="18" charset="0"/>
              </a:rPr>
              <a:t>R.Shang</a:t>
            </a:r>
            <a:r>
              <a:rPr lang="en-US" altLang="zh-CN" sz="1400" dirty="0">
                <a:solidFill>
                  <a:srgbClr val="222222"/>
                </a:solidFill>
                <a:latin typeface="Times New Roman" panose="02020603050405020304" pitchFamily="18" charset="0"/>
                <a:cs typeface="Times New Roman" panose="02020603050405020304" pitchFamily="18" charset="0"/>
              </a:rPr>
              <a:t>, </a:t>
            </a:r>
            <a:r>
              <a:rPr lang="en-US" altLang="zh-CN" sz="1400" dirty="0" err="1">
                <a:solidFill>
                  <a:srgbClr val="222222"/>
                </a:solidFill>
                <a:latin typeface="Times New Roman" panose="02020603050405020304" pitchFamily="18" charset="0"/>
                <a:cs typeface="Times New Roman" panose="02020603050405020304" pitchFamily="18" charset="0"/>
              </a:rPr>
              <a:t>J.He</a:t>
            </a:r>
            <a:r>
              <a:rPr lang="en-US" altLang="zh-CN" sz="1400" dirty="0">
                <a:solidFill>
                  <a:srgbClr val="222222"/>
                </a:solidFill>
                <a:latin typeface="Times New Roman" panose="02020603050405020304" pitchFamily="18" charset="0"/>
                <a:cs typeface="Times New Roman" panose="02020603050405020304" pitchFamily="18" charset="0"/>
              </a:rPr>
              <a:t>, </a:t>
            </a:r>
            <a:r>
              <a:rPr lang="en-US" altLang="zh-CN" sz="1400" dirty="0" err="1">
                <a:solidFill>
                  <a:srgbClr val="222222"/>
                </a:solidFill>
                <a:latin typeface="Times New Roman" panose="02020603050405020304" pitchFamily="18" charset="0"/>
                <a:cs typeface="Times New Roman" panose="02020603050405020304" pitchFamily="18" charset="0"/>
              </a:rPr>
              <a:t>J.Wang</a:t>
            </a:r>
            <a:r>
              <a:rPr lang="en-US" altLang="zh-CN" sz="1400" dirty="0">
                <a:solidFill>
                  <a:srgbClr val="222222"/>
                </a:solidFill>
                <a:latin typeface="Times New Roman" panose="02020603050405020304" pitchFamily="18" charset="0"/>
                <a:cs typeface="Times New Roman" panose="02020603050405020304" pitchFamily="18" charset="0"/>
              </a:rPr>
              <a:t>, et al. Dense connection and </a:t>
            </a:r>
            <a:r>
              <a:rPr lang="en-US" altLang="zh-CN" sz="1400" dirty="0" err="1">
                <a:solidFill>
                  <a:srgbClr val="222222"/>
                </a:solidFill>
                <a:latin typeface="Times New Roman" panose="02020603050405020304" pitchFamily="18" charset="0"/>
                <a:cs typeface="Times New Roman" panose="02020603050405020304" pitchFamily="18" charset="0"/>
              </a:rPr>
              <a:t>depthwise</a:t>
            </a:r>
            <a:r>
              <a:rPr lang="en-US" altLang="zh-CN" sz="1400" dirty="0">
                <a:solidFill>
                  <a:srgbClr val="222222"/>
                </a:solidFill>
                <a:latin typeface="Times New Roman" panose="02020603050405020304" pitchFamily="18" charset="0"/>
                <a:cs typeface="Times New Roman" panose="02020603050405020304" pitchFamily="18" charset="0"/>
              </a:rPr>
              <a:t> separable convolution based CNN for polarimetric SAR image classification[J]. Knowledge-Based Systems, 2020, 194: 105542.</a:t>
            </a:r>
            <a:endParaRPr lang="zh-CN" altLang="zh-CN" sz="1400" dirty="0">
              <a:solidFill>
                <a:srgbClr val="222222"/>
              </a:solidFill>
              <a:latin typeface="Times New Roman" panose="02020603050405020304" pitchFamily="18" charset="0"/>
              <a:cs typeface="Times New Roman" panose="02020603050405020304" pitchFamily="18" charset="0"/>
            </a:endParaRPr>
          </a:p>
          <a:p>
            <a:pPr>
              <a:lnSpc>
                <a:spcPct val="125000"/>
              </a:lnSpc>
            </a:pPr>
            <a:endParaRPr lang="en-US" altLang="zh-CN" sz="1400" dirty="0">
              <a:solidFill>
                <a:srgbClr val="222222"/>
              </a:solidFill>
              <a:latin typeface="Times New Roman" panose="02020603050405020304" pitchFamily="18" charset="0"/>
              <a:cs typeface="Times New Roman" panose="02020603050405020304" pitchFamily="18" charset="0"/>
            </a:endParaRPr>
          </a:p>
          <a:p>
            <a:pPr>
              <a:lnSpc>
                <a:spcPct val="125000"/>
              </a:lnSpc>
            </a:pPr>
            <a:r>
              <a:rPr lang="en-US" altLang="zh-CN" sz="1400" dirty="0">
                <a:solidFill>
                  <a:srgbClr val="222222"/>
                </a:solidFill>
                <a:latin typeface="Times New Roman" panose="02020603050405020304" pitchFamily="18" charset="0"/>
                <a:cs typeface="Times New Roman" panose="02020603050405020304" pitchFamily="18" charset="0"/>
              </a:rPr>
              <a:t>[3] Liu S, Lei Y, Zhang L, et al. MRDDANet: A multiscale residual dense dual attention network for SAR image denoising[J]. IEEE Transactions on Geoscience and Remote Sensing, 2021, 60: 1-13.</a:t>
            </a:r>
            <a:endParaRPr lang="en-US" altLang="zh-CN" sz="1400" b="0" i="0" dirty="0">
              <a:solidFill>
                <a:srgbClr val="222222"/>
              </a:solidFill>
              <a:effectLst/>
              <a:latin typeface="Times New Roman" panose="02020603050405020304" pitchFamily="18" charset="0"/>
              <a:cs typeface="Times New Roman" panose="02020603050405020304" pitchFamily="18" charset="0"/>
            </a:endParaRPr>
          </a:p>
          <a:p>
            <a:pPr>
              <a:lnSpc>
                <a:spcPct val="125000"/>
              </a:lnSpc>
            </a:pPr>
            <a:endParaRPr lang="en-US" altLang="zh-CN" sz="1400" b="0" i="0" dirty="0">
              <a:solidFill>
                <a:srgbClr val="222222"/>
              </a:solidFill>
              <a:effectLst/>
              <a:latin typeface="Times New Roman" panose="02020603050405020304" pitchFamily="18" charset="0"/>
              <a:cs typeface="Times New Roman" panose="02020603050405020304" pitchFamily="18" charset="0"/>
            </a:endParaRPr>
          </a:p>
          <a:p>
            <a:pPr>
              <a:lnSpc>
                <a:spcPct val="125000"/>
              </a:lnSpc>
            </a:pPr>
            <a:r>
              <a:rPr lang="en-US" altLang="zh-CN" sz="1400" dirty="0">
                <a:solidFill>
                  <a:srgbClr val="222222"/>
                </a:solidFill>
                <a:latin typeface="Times New Roman" panose="02020603050405020304" pitchFamily="18" charset="0"/>
                <a:cs typeface="Times New Roman" panose="02020603050405020304" pitchFamily="18" charset="0"/>
              </a:rPr>
              <a:t>[4] Fang Z, Zhang G, Dai Q, et al. Semisupervised deep convolutional neural networks using pseudo labels for PolSAR image classification[J]. IEEE Geoscience and Remote Sensing Letters, 2020, 19: 1-5.</a:t>
            </a:r>
          </a:p>
          <a:p>
            <a:pPr>
              <a:lnSpc>
                <a:spcPct val="125000"/>
              </a:lnSpc>
            </a:pPr>
            <a:endParaRPr lang="en-US" altLang="zh-CN" sz="1400" dirty="0">
              <a:solidFill>
                <a:srgbClr val="222222"/>
              </a:solidFill>
              <a:latin typeface="Times New Roman" panose="02020603050405020304" pitchFamily="18" charset="0"/>
              <a:cs typeface="Times New Roman" panose="02020603050405020304" pitchFamily="18" charset="0"/>
            </a:endParaRPr>
          </a:p>
          <a:p>
            <a:pPr>
              <a:lnSpc>
                <a:spcPct val="125000"/>
              </a:lnSpc>
            </a:pPr>
            <a:r>
              <a:rPr lang="en-US" altLang="zh-CN" sz="1400" dirty="0">
                <a:solidFill>
                  <a:srgbClr val="222222"/>
                </a:solidFill>
                <a:latin typeface="Times New Roman" panose="02020603050405020304" pitchFamily="18" charset="0"/>
                <a:cs typeface="Times New Roman" panose="02020603050405020304" pitchFamily="18" charset="0"/>
              </a:rPr>
              <a:t>[5] Kang J, Fernandez-Beltran R, Duan P, et al. Deep unsupervised embedding for remotely sensed images based on spatially augmented momentum contrast[J]. IEEE Transactions on Geoscience and Remote Sensing, 2020, 59(3): 2598-2610.</a:t>
            </a:r>
          </a:p>
        </p:txBody>
      </p:sp>
      <p:sp>
        <p:nvSpPr>
          <p:cNvPr id="10" name="灯片编号占位符 9"/>
          <p:cNvSpPr>
            <a:spLocks noGrp="1"/>
          </p:cNvSpPr>
          <p:nvPr>
            <p:ph type="sldNum" sz="quarter" idx="12"/>
          </p:nvPr>
        </p:nvSpPr>
        <p:spPr/>
        <p:txBody>
          <a:bodyPr/>
          <a:lstStyle/>
          <a:p>
            <a:fld id="{94B6E62B-4DEC-4954-AD3A-658470571C9E}" type="slidenum">
              <a:rPr lang="zh-CN" altLang="en-US" smtClean="0"/>
              <a:t>10</a:t>
            </a:fld>
            <a:endParaRPr lang="zh-CN" altLang="en-US"/>
          </a:p>
        </p:txBody>
      </p:sp>
      <p:grpSp>
        <p:nvGrpSpPr>
          <p:cNvPr id="29" name="组合 28"/>
          <p:cNvGrpSpPr/>
          <p:nvPr/>
        </p:nvGrpSpPr>
        <p:grpSpPr>
          <a:xfrm>
            <a:off x="511175" y="5123381"/>
            <a:ext cx="8136991" cy="1329142"/>
            <a:chOff x="-265672" y="5513661"/>
            <a:chExt cx="9590020" cy="943990"/>
          </a:xfrm>
        </p:grpSpPr>
        <p:sp>
          <p:nvSpPr>
            <p:cNvPr id="30" name="矩形 29"/>
            <p:cNvSpPr/>
            <p:nvPr/>
          </p:nvSpPr>
          <p:spPr>
            <a:xfrm>
              <a:off x="846171" y="5513661"/>
              <a:ext cx="8478177" cy="943965"/>
            </a:xfrm>
            <a:prstGeom prst="rect">
              <a:avLst/>
            </a:prstGeom>
            <a:solidFill>
              <a:schemeClr val="bg1"/>
            </a:solidFill>
            <a:ln w="28575">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u"/>
              </a:pPr>
              <a:r>
                <a:rPr lang="en-US" altLang="zh-CN" sz="1400" dirty="0">
                  <a:solidFill>
                    <a:schemeClr val="tx1"/>
                  </a:solidFill>
                  <a:latin typeface="微软雅黑" panose="020B0503020204020204" pitchFamily="34" charset="-122"/>
                  <a:ea typeface="微软雅黑" panose="020B0503020204020204" pitchFamily="34" charset="-122"/>
                </a:rPr>
                <a:t>SAR</a:t>
              </a:r>
              <a:r>
                <a:rPr lang="zh-CN" altLang="en-US" sz="1400" dirty="0">
                  <a:solidFill>
                    <a:schemeClr val="tx1"/>
                  </a:solidFill>
                  <a:latin typeface="微软雅黑" panose="020B0503020204020204" pitchFamily="34" charset="-122"/>
                  <a:ea typeface="微软雅黑" panose="020B0503020204020204" pitchFamily="34" charset="-122"/>
                </a:rPr>
                <a:t>图像的分类多是采取在地势平坦的位置拍摄到的图像，对于在地形地势复杂，数据本身不确定性强的问题场景下缺少研究。</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400" dirty="0">
                  <a:solidFill>
                    <a:schemeClr val="tx1"/>
                  </a:solidFill>
                  <a:latin typeface="微软雅黑" panose="020B0503020204020204" pitchFamily="34" charset="-122"/>
                  <a:ea typeface="微软雅黑" panose="020B0503020204020204" pitchFamily="34" charset="-122"/>
                </a:rPr>
                <a:t>SAR</a:t>
              </a:r>
              <a:r>
                <a:rPr lang="zh-CN" altLang="en-US" sz="1400" dirty="0">
                  <a:solidFill>
                    <a:schemeClr val="tx1"/>
                  </a:solidFill>
                  <a:latin typeface="微软雅黑" panose="020B0503020204020204" pitchFamily="34" charset="-122"/>
                  <a:ea typeface="微软雅黑" panose="020B0503020204020204" pitchFamily="34" charset="-122"/>
                </a:rPr>
                <a:t>图像的去噪多是针对高分辨率的影像，对低分辨率的，局部的小块难以奏效。</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400" dirty="0">
                  <a:solidFill>
                    <a:schemeClr val="tx1"/>
                  </a:solidFill>
                  <a:latin typeface="微软雅黑" panose="020B0503020204020204" pitchFamily="34" charset="-122"/>
                  <a:ea typeface="微软雅黑" panose="020B0503020204020204" pitchFamily="34" charset="-122"/>
                </a:rPr>
                <a:t>在缺少样本的模型预训练中，将地理上近，图像间差异小的归为同类来进行预训练，但是在地形地势复杂的场景下同类型本身之间会有较大差异，故会影响效果。</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265672" y="5513662"/>
              <a:ext cx="1021188" cy="943989"/>
            </a:xfrm>
            <a:prstGeom prst="rect">
              <a:avLst/>
            </a:prstGeom>
            <a:solidFill>
              <a:srgbClr val="0070C0"/>
            </a:solidFill>
            <a:ln w="2857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问题</a:t>
              </a:r>
            </a:p>
          </p:txBody>
        </p:sp>
      </p:grpSp>
      <p:sp>
        <p:nvSpPr>
          <p:cNvPr id="12" name="对话气泡: 矩形 11">
            <a:extLst>
              <a:ext uri="{FF2B5EF4-FFF2-40B4-BE49-F238E27FC236}">
                <a16:creationId xmlns:a16="http://schemas.microsoft.com/office/drawing/2014/main" id="{6AC33B40-C3B7-4243-8F30-2BDB17CAA65E}"/>
              </a:ext>
            </a:extLst>
          </p:cNvPr>
          <p:cNvSpPr/>
          <p:nvPr/>
        </p:nvSpPr>
        <p:spPr>
          <a:xfrm>
            <a:off x="4395394" y="933476"/>
            <a:ext cx="4692774" cy="557211"/>
          </a:xfrm>
          <a:prstGeom prst="wedgeRectCallout">
            <a:avLst>
              <a:gd name="adj1" fmla="val -30073"/>
              <a:gd name="adj2" fmla="val 6503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使用卷积神经网络提取特征，再连接上双向</a:t>
            </a:r>
            <a:r>
              <a:rPr lang="en-US" altLang="zh-CN" sz="1400" b="1" dirty="0">
                <a:solidFill>
                  <a:schemeClr val="bg1"/>
                </a:solidFill>
                <a:latin typeface="微软雅黑" panose="020B0503020204020204" pitchFamily="34" charset="-122"/>
                <a:ea typeface="微软雅黑" panose="020B0503020204020204" pitchFamily="34" charset="-122"/>
              </a:rPr>
              <a:t>LSTM</a:t>
            </a:r>
            <a:r>
              <a:rPr lang="zh-CN" altLang="en-US" sz="1400" b="1" dirty="0">
                <a:solidFill>
                  <a:schemeClr val="bg1"/>
                </a:solidFill>
                <a:latin typeface="微软雅黑" panose="020B0503020204020204" pitchFamily="34" charset="-122"/>
                <a:ea typeface="微软雅黑" panose="020B0503020204020204" pitchFamily="34" charset="-122"/>
              </a:rPr>
              <a:t>网络对时序</a:t>
            </a:r>
            <a:r>
              <a:rPr lang="en-US" altLang="zh-CN" sz="1400" b="1" dirty="0">
                <a:solidFill>
                  <a:schemeClr val="bg1"/>
                </a:solidFill>
                <a:latin typeface="微软雅黑" panose="020B0503020204020204" pitchFamily="34" charset="-122"/>
                <a:ea typeface="微软雅黑" panose="020B0503020204020204" pitchFamily="34" charset="-122"/>
              </a:rPr>
              <a:t>SAR</a:t>
            </a:r>
            <a:r>
              <a:rPr lang="zh-CN" altLang="en-US" sz="1400" b="1" dirty="0">
                <a:solidFill>
                  <a:schemeClr val="bg1"/>
                </a:solidFill>
                <a:latin typeface="微软雅黑" panose="020B0503020204020204" pitchFamily="34" charset="-122"/>
                <a:ea typeface="微软雅黑" panose="020B0503020204020204" pitchFamily="34" charset="-122"/>
              </a:rPr>
              <a:t>图像进行分类</a:t>
            </a:r>
          </a:p>
        </p:txBody>
      </p:sp>
      <p:sp>
        <p:nvSpPr>
          <p:cNvPr id="13" name="对话气泡: 矩形 12">
            <a:extLst>
              <a:ext uri="{FF2B5EF4-FFF2-40B4-BE49-F238E27FC236}">
                <a16:creationId xmlns:a16="http://schemas.microsoft.com/office/drawing/2014/main" id="{F669AB64-13AD-4D5B-888A-953F05DF7C3B}"/>
              </a:ext>
            </a:extLst>
          </p:cNvPr>
          <p:cNvSpPr/>
          <p:nvPr/>
        </p:nvSpPr>
        <p:spPr>
          <a:xfrm>
            <a:off x="4395394" y="2352905"/>
            <a:ext cx="4692774" cy="557211"/>
          </a:xfrm>
          <a:prstGeom prst="wedgeRectCallout">
            <a:avLst>
              <a:gd name="adj1" fmla="val -30073"/>
              <a:gd name="adj2" fmla="val 6503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使用带有残差密集连接和双注意力的网络对</a:t>
            </a:r>
            <a:r>
              <a:rPr lang="en-US" altLang="zh-CN" sz="1400" b="1" dirty="0">
                <a:solidFill>
                  <a:schemeClr val="bg1"/>
                </a:solidFill>
                <a:latin typeface="微软雅黑" panose="020B0503020204020204" pitchFamily="34" charset="-122"/>
                <a:ea typeface="微软雅黑" panose="020B0503020204020204" pitchFamily="34" charset="-122"/>
              </a:rPr>
              <a:t>SAR</a:t>
            </a:r>
            <a:r>
              <a:rPr lang="zh-CN" altLang="en-US" sz="1400" b="1" dirty="0">
                <a:solidFill>
                  <a:schemeClr val="bg1"/>
                </a:solidFill>
                <a:latin typeface="微软雅黑" panose="020B0503020204020204" pitchFamily="34" charset="-122"/>
                <a:ea typeface="微软雅黑" panose="020B0503020204020204" pitchFamily="34" charset="-122"/>
              </a:rPr>
              <a:t>图像进行噪声去除</a:t>
            </a:r>
          </a:p>
        </p:txBody>
      </p:sp>
      <p:sp>
        <p:nvSpPr>
          <p:cNvPr id="14" name="对话气泡: 矩形 13">
            <a:extLst>
              <a:ext uri="{FF2B5EF4-FFF2-40B4-BE49-F238E27FC236}">
                <a16:creationId xmlns:a16="http://schemas.microsoft.com/office/drawing/2014/main" id="{81900B46-A3F3-41A2-9C90-5230B37D7001}"/>
              </a:ext>
            </a:extLst>
          </p:cNvPr>
          <p:cNvSpPr/>
          <p:nvPr/>
        </p:nvSpPr>
        <p:spPr>
          <a:xfrm>
            <a:off x="4395394" y="3123486"/>
            <a:ext cx="4692774" cy="557211"/>
          </a:xfrm>
          <a:prstGeom prst="wedgeRectCallout">
            <a:avLst>
              <a:gd name="adj1" fmla="val -30073"/>
              <a:gd name="adj2" fmla="val 6503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使用聚类的方法生成伪标签来辅助进行学习，以减少对</a:t>
            </a:r>
            <a:r>
              <a:rPr lang="en-US" altLang="zh-CN" sz="1400" b="1" dirty="0">
                <a:solidFill>
                  <a:schemeClr val="bg1"/>
                </a:solidFill>
                <a:latin typeface="微软雅黑" panose="020B0503020204020204" pitchFamily="34" charset="-122"/>
                <a:ea typeface="微软雅黑" panose="020B0503020204020204" pitchFamily="34" charset="-122"/>
              </a:rPr>
              <a:t>SAR</a:t>
            </a:r>
            <a:r>
              <a:rPr lang="zh-CN" altLang="en-US" sz="1400" b="1" dirty="0">
                <a:solidFill>
                  <a:schemeClr val="bg1"/>
                </a:solidFill>
                <a:latin typeface="微软雅黑" panose="020B0503020204020204" pitchFamily="34" charset="-122"/>
                <a:ea typeface="微软雅黑" panose="020B0503020204020204" pitchFamily="34" charset="-122"/>
              </a:rPr>
              <a:t>图像数据标注的依赖</a:t>
            </a:r>
          </a:p>
        </p:txBody>
      </p:sp>
      <p:sp>
        <p:nvSpPr>
          <p:cNvPr id="15" name="对话气泡: 矩形 14">
            <a:extLst>
              <a:ext uri="{FF2B5EF4-FFF2-40B4-BE49-F238E27FC236}">
                <a16:creationId xmlns:a16="http://schemas.microsoft.com/office/drawing/2014/main" id="{EF04A25D-02CD-49EE-9281-4FB16ABCABEC}"/>
              </a:ext>
            </a:extLst>
          </p:cNvPr>
          <p:cNvSpPr/>
          <p:nvPr/>
        </p:nvSpPr>
        <p:spPr>
          <a:xfrm>
            <a:off x="4395394" y="3949685"/>
            <a:ext cx="4692774" cy="557211"/>
          </a:xfrm>
          <a:prstGeom prst="wedgeRectCallout">
            <a:avLst>
              <a:gd name="adj1" fmla="val -30073"/>
              <a:gd name="adj2" fmla="val 6503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使用空间对比学习的方法，采集样本图像近处为正样本，远处为负样本来进行预训练，以减少对有标注数据的需求</a:t>
            </a:r>
          </a:p>
        </p:txBody>
      </p:sp>
      <p:sp>
        <p:nvSpPr>
          <p:cNvPr id="16" name="对话气泡: 矩形 15">
            <a:extLst>
              <a:ext uri="{FF2B5EF4-FFF2-40B4-BE49-F238E27FC236}">
                <a16:creationId xmlns:a16="http://schemas.microsoft.com/office/drawing/2014/main" id="{9ED2767B-1B01-4FAC-914E-09420CD14832}"/>
              </a:ext>
            </a:extLst>
          </p:cNvPr>
          <p:cNvSpPr/>
          <p:nvPr/>
        </p:nvSpPr>
        <p:spPr>
          <a:xfrm>
            <a:off x="4395394" y="1608291"/>
            <a:ext cx="4692774" cy="557211"/>
          </a:xfrm>
          <a:prstGeom prst="wedgeRectCallout">
            <a:avLst>
              <a:gd name="adj1" fmla="val -30073"/>
              <a:gd name="adj2" fmla="val 6503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使用密集连接和深度可分离的卷积来对</a:t>
            </a:r>
            <a:r>
              <a:rPr lang="en-US" altLang="zh-CN" sz="1400" b="1" dirty="0">
                <a:solidFill>
                  <a:schemeClr val="bg1"/>
                </a:solidFill>
                <a:latin typeface="微软雅黑" panose="020B0503020204020204" pitchFamily="34" charset="-122"/>
                <a:ea typeface="微软雅黑" panose="020B0503020204020204" pitchFamily="34" charset="-122"/>
              </a:rPr>
              <a:t>SAR</a:t>
            </a:r>
            <a:r>
              <a:rPr lang="zh-CN" altLang="en-US" sz="1400" b="1" dirty="0">
                <a:solidFill>
                  <a:schemeClr val="bg1"/>
                </a:solidFill>
                <a:latin typeface="微软雅黑" panose="020B0503020204020204" pitchFamily="34" charset="-122"/>
                <a:ea typeface="微软雅黑" panose="020B0503020204020204" pitchFamily="34" charset="-122"/>
              </a:rPr>
              <a:t>图像进行土地覆盖类型的分类</a:t>
            </a:r>
          </a:p>
        </p:txBody>
      </p:sp>
    </p:spTree>
    <p:extLst>
      <p:ext uri="{BB962C8B-B14F-4D97-AF65-F5344CB8AC3E}">
        <p14:creationId xmlns:p14="http://schemas.microsoft.com/office/powerpoint/2010/main" val="311535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9" name="Group 51"/>
          <p:cNvGrpSpPr/>
          <p:nvPr/>
        </p:nvGrpSpPr>
        <p:grpSpPr bwMode="auto">
          <a:xfrm>
            <a:off x="2235993" y="2636837"/>
            <a:ext cx="4672013" cy="792163"/>
            <a:chOff x="1329" y="1795"/>
            <a:chExt cx="2943" cy="499"/>
          </a:xfrm>
          <a:solidFill>
            <a:srgbClr val="02409A"/>
          </a:solidFill>
        </p:grpSpPr>
        <p:sp>
          <p:nvSpPr>
            <p:cNvPr id="60"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研究目标、研究内容</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243931" y="1628775"/>
            <a:ext cx="4672012" cy="792162"/>
            <a:chOff x="1329" y="1795"/>
            <a:chExt cx="2943" cy="499"/>
          </a:xfrm>
          <a:solidFill>
            <a:schemeClr val="accent1">
              <a:lumMod val="40000"/>
              <a:lumOff val="60000"/>
            </a:schemeClr>
          </a:solidFill>
        </p:grpSpPr>
        <p:sp>
          <p:nvSpPr>
            <p:cNvPr id="63"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研究背景、研究现状</a:t>
              </a:r>
              <a:endParaRPr kumimoji="0" lang="en-US" altLang="zh-CN"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235993" y="3644900"/>
            <a:ext cx="4672013" cy="792162"/>
            <a:chOff x="1329" y="1795"/>
            <a:chExt cx="2943" cy="499"/>
          </a:xfrm>
          <a:solidFill>
            <a:schemeClr val="accent1">
              <a:lumMod val="40000"/>
              <a:lumOff val="60000"/>
            </a:schemeClr>
          </a:solidFill>
        </p:grpSpPr>
        <p:sp>
          <p:nvSpPr>
            <p:cNvPr id="66"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技术路线、系统实现</a:t>
              </a:r>
              <a:endParaRPr kumimoji="0" lang="en-US" altLang="zh-CN"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243931" y="4652962"/>
            <a:ext cx="4672012" cy="792163"/>
            <a:chOff x="1329" y="1795"/>
            <a:chExt cx="2943" cy="499"/>
          </a:xfrm>
          <a:solidFill>
            <a:schemeClr val="accent1">
              <a:lumMod val="40000"/>
              <a:lumOff val="60000"/>
            </a:schemeClr>
          </a:solidFill>
        </p:grpSpPr>
        <p:sp>
          <p:nvSpPr>
            <p:cNvPr id="69"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预期成果、进度安排</a:t>
              </a:r>
            </a:p>
          </p:txBody>
        </p:sp>
        <p:sp>
          <p:nvSpPr>
            <p:cNvPr id="70"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11</a:t>
            </a:fld>
            <a:endParaRPr lang="zh-CN" altLang="en-US"/>
          </a:p>
        </p:txBody>
      </p:sp>
    </p:spTree>
    <p:extLst>
      <p:ext uri="{BB962C8B-B14F-4D97-AF65-F5344CB8AC3E}">
        <p14:creationId xmlns:p14="http://schemas.microsoft.com/office/powerpoint/2010/main" val="339602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研究目标</a:t>
            </a:r>
          </a:p>
        </p:txBody>
      </p:sp>
      <p:sp>
        <p:nvSpPr>
          <p:cNvPr id="12" name="灯片编号占位符 3"/>
          <p:cNvSpPr>
            <a:spLocks noGrp="1"/>
          </p:cNvSpPr>
          <p:nvPr>
            <p:ph type="sldNum" sz="quarter" idx="12"/>
          </p:nvPr>
        </p:nvSpPr>
        <p:spPr>
          <a:xfrm>
            <a:off x="6457950" y="6356351"/>
            <a:ext cx="2057400" cy="365125"/>
          </a:xfrm>
        </p:spPr>
        <p:txBody>
          <a:bodyPr/>
          <a:lstStyle/>
          <a:p>
            <a:fld id="{94B6E62B-4DEC-4954-AD3A-658470571C9E}" type="slidenum">
              <a:rPr lang="zh-CN" altLang="en-US" smtClean="0"/>
              <a:t>12</a:t>
            </a:fld>
            <a:endParaRPr lang="zh-CN" altLang="en-US"/>
          </a:p>
        </p:txBody>
      </p:sp>
      <p:sp>
        <p:nvSpPr>
          <p:cNvPr id="14" name="内容占位符 2"/>
          <p:cNvSpPr>
            <a:spLocks noGrp="1"/>
          </p:cNvSpPr>
          <p:nvPr>
            <p:ph idx="1"/>
          </p:nvPr>
        </p:nvSpPr>
        <p:spPr>
          <a:xfrm>
            <a:off x="946073" y="3946897"/>
            <a:ext cx="7177590" cy="2209800"/>
          </a:xfrm>
        </p:spPr>
        <p:txBody>
          <a:bodyPr>
            <a:noAutofit/>
          </a:bodyPr>
          <a:lstStyle/>
          <a:p>
            <a:pPr marL="285750" indent="-285750">
              <a:buFont typeface="Wingdings" panose="05000000000000000000" pitchFamily="2" charset="2"/>
              <a:buChar char="l"/>
            </a:pPr>
            <a:r>
              <a:rPr kumimoji="1" lang="zh-CN" altLang="en-US" sz="1800" b="1" dirty="0">
                <a:latin typeface="微软雅黑" panose="020B0503020204020204" pitchFamily="34" charset="-122"/>
                <a:ea typeface="微软雅黑" panose="020B0503020204020204" pitchFamily="34" charset="-122"/>
              </a:rPr>
              <a:t>自注意力机制引入与多源数据融合的模型构建</a:t>
            </a:r>
          </a:p>
          <a:p>
            <a:pPr marL="742950" lvl="1" indent="-285750">
              <a:buFont typeface="Wingdings" panose="05000000000000000000" pitchFamily="2" charset="2"/>
              <a:buChar char="Ø"/>
            </a:pPr>
            <a:r>
              <a:rPr kumimoji="1" lang="zh-CN" altLang="en-US" sz="1800" dirty="0">
                <a:latin typeface="微软雅黑" panose="020B0503020204020204" pitchFamily="34" charset="-122"/>
                <a:ea typeface="微软雅黑" panose="020B0503020204020204" pitchFamily="34" charset="-122"/>
              </a:rPr>
              <a:t>在时序特征处理中引入注意力机制实现时序信息的双侧关注</a:t>
            </a:r>
          </a:p>
          <a:p>
            <a:pPr marL="742950" lvl="1" indent="-285750">
              <a:buFont typeface="Wingdings" panose="05000000000000000000" pitchFamily="2" charset="2"/>
              <a:buChar char="Ø"/>
            </a:pPr>
            <a:r>
              <a:rPr kumimoji="1" lang="zh-CN" altLang="en-US" sz="1800" dirty="0">
                <a:latin typeface="微软雅黑" panose="020B0503020204020204" pitchFamily="34" charset="-122"/>
                <a:ea typeface="微软雅黑" panose="020B0503020204020204" pitchFamily="34" charset="-122"/>
              </a:rPr>
              <a:t>多源数据融合，融入往年高分影像底图和海拔坡度坡向等地理特征因素来互补以减少数据的不确定性</a:t>
            </a:r>
            <a:endParaRPr kumimoji="1"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sz="1800" b="1" dirty="0">
                <a:latin typeface="微软雅黑" panose="020B0503020204020204" pitchFamily="34" charset="-122"/>
                <a:ea typeface="微软雅黑" panose="020B0503020204020204" pitchFamily="34" charset="-122"/>
                <a:sym typeface="+mn-ea"/>
              </a:rPr>
              <a:t>少样本下的预训练策略</a:t>
            </a:r>
            <a:endParaRPr kumimoji="1" lang="zh-CN" altLang="en-US" sz="1800" b="1"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kumimoji="1" lang="zh-CN" altLang="en-US" sz="1800" dirty="0">
                <a:latin typeface="微软雅黑" panose="020B0503020204020204" pitchFamily="34" charset="-122"/>
                <a:ea typeface="微软雅黑" panose="020B0503020204020204" pitchFamily="34" charset="-122"/>
              </a:rPr>
              <a:t>利用早期水土利用类型的调查结果做预训练</a:t>
            </a:r>
            <a:endParaRPr kumimoji="1" lang="en-US" altLang="zh-CN" sz="18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kumimoji="1" lang="zh-CN" altLang="en-US" sz="1800">
                <a:latin typeface="微软雅黑" panose="020B0503020204020204" pitchFamily="34" charset="-122"/>
                <a:ea typeface="微软雅黑" panose="020B0503020204020204" pitchFamily="34" charset="-122"/>
              </a:rPr>
              <a:t>针对水土利用类型标签中噪声采用平均教师模型进行预训练</a:t>
            </a:r>
            <a:endParaRPr kumimoji="1" lang="zh-CN" altLang="en-US" sz="1800" dirty="0">
              <a:latin typeface="微软雅黑" panose="020B0503020204020204" pitchFamily="34" charset="-122"/>
              <a:ea typeface="微软雅黑" panose="020B0503020204020204" pitchFamily="34" charset="-122"/>
            </a:endParaRPr>
          </a:p>
        </p:txBody>
      </p:sp>
      <p:sp>
        <p:nvSpPr>
          <p:cNvPr id="10" name="圆角矩形 4"/>
          <p:cNvSpPr/>
          <p:nvPr/>
        </p:nvSpPr>
        <p:spPr bwMode="auto">
          <a:xfrm>
            <a:off x="442912" y="1252483"/>
            <a:ext cx="8258175" cy="1920039"/>
          </a:xfrm>
          <a:prstGeom prst="roundRect">
            <a:avLst>
              <a:gd name="adj" fmla="val 689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600"/>
              </a:spcBef>
            </a:pPr>
            <a:r>
              <a:rPr sz="2000" dirty="0" err="1">
                <a:latin typeface="微软雅黑" panose="020B0503020204020204" pitchFamily="34" charset="-122"/>
                <a:ea typeface="微软雅黑" panose="020B0503020204020204" pitchFamily="34" charset="-122"/>
                <a:sym typeface="+mn-ea"/>
              </a:rPr>
              <a:t>本硕士论文的研究目标是</a:t>
            </a:r>
            <a:r>
              <a:rPr lang="zh-CN" altLang="en-US" sz="2000" dirty="0">
                <a:latin typeface="微软雅黑" panose="020B0503020204020204" pitchFamily="34" charset="-122"/>
                <a:ea typeface="微软雅黑" panose="020B0503020204020204" pitchFamily="34" charset="-122"/>
                <a:sym typeface="+mn-ea"/>
              </a:rPr>
              <a:t>针对</a:t>
            </a:r>
            <a:r>
              <a:rPr lang="en-US" altLang="zh-CN" sz="2000" dirty="0">
                <a:latin typeface="微软雅黑" panose="020B0503020204020204" pitchFamily="34" charset="-122"/>
                <a:ea typeface="微软雅黑" panose="020B0503020204020204" pitchFamily="34" charset="-122"/>
                <a:sym typeface="+mn-ea"/>
              </a:rPr>
              <a:t>SAR</a:t>
            </a:r>
            <a:r>
              <a:rPr lang="zh-CN" altLang="en-US" sz="2000" dirty="0">
                <a:latin typeface="微软雅黑" panose="020B0503020204020204" pitchFamily="34" charset="-122"/>
                <a:ea typeface="微软雅黑" panose="020B0503020204020204" pitchFamily="34" charset="-122"/>
                <a:sym typeface="+mn-ea"/>
              </a:rPr>
              <a:t>地块</a:t>
            </a:r>
            <a:r>
              <a:rPr lang="zh-CN" altLang="en-US" sz="2000" dirty="0">
                <a:solidFill>
                  <a:srgbClr val="FFFF00"/>
                </a:solidFill>
                <a:latin typeface="微软雅黑" panose="020B0503020204020204" pitchFamily="34" charset="-122"/>
                <a:ea typeface="微软雅黑" panose="020B0503020204020204" pitchFamily="34" charset="-122"/>
                <a:sym typeface="+mn-ea"/>
              </a:rPr>
              <a:t>数据中的不确定性问题</a:t>
            </a:r>
            <a:r>
              <a:rPr lang="zh-CN" altLang="en-US" sz="2000" dirty="0">
                <a:latin typeface="微软雅黑" panose="020B0503020204020204" pitchFamily="34" charset="-122"/>
                <a:ea typeface="微软雅黑" panose="020B0503020204020204" pitchFamily="34" charset="-122"/>
                <a:sym typeface="+mn-ea"/>
              </a:rPr>
              <a:t>，以及</a:t>
            </a:r>
            <a:r>
              <a:rPr lang="zh-CN" altLang="en-US" sz="2000" dirty="0">
                <a:solidFill>
                  <a:srgbClr val="FFFF00"/>
                </a:solidFill>
                <a:latin typeface="微软雅黑" panose="020B0503020204020204" pitchFamily="34" charset="-122"/>
                <a:ea typeface="微软雅黑" panose="020B0503020204020204" pitchFamily="34" charset="-122"/>
                <a:sym typeface="+mn-ea"/>
              </a:rPr>
              <a:t>数据样本稀少的问题</a:t>
            </a:r>
            <a:r>
              <a:rPr lang="zh-CN" altLang="en-US" sz="2000" dirty="0">
                <a:latin typeface="微软雅黑" panose="020B0503020204020204" pitchFamily="34" charset="-122"/>
                <a:ea typeface="微软雅黑" panose="020B0503020204020204" pitchFamily="34" charset="-122"/>
                <a:sym typeface="+mn-ea"/>
              </a:rPr>
              <a:t>，设计针对性的深度学习模型，制定针对性的预训练方案，来有效实现农作物识别的目标。并基于训练的模型设计实现一个农作物识别系统。</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6172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研究内容</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13</a:t>
            </a:fld>
            <a:endParaRPr lang="zh-CN" altLang="en-US"/>
          </a:p>
        </p:txBody>
      </p:sp>
      <p:sp>
        <p:nvSpPr>
          <p:cNvPr id="5" name="Rectangle 2"/>
          <p:cNvSpPr>
            <a:spLocks noChangeArrowheads="1"/>
          </p:cNvSpPr>
          <p:nvPr/>
        </p:nvSpPr>
        <p:spPr bwMode="auto">
          <a:xfrm>
            <a:off x="584533" y="1710373"/>
            <a:ext cx="9845967" cy="5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3" name="图片 2">
            <a:extLst>
              <a:ext uri="{FF2B5EF4-FFF2-40B4-BE49-F238E27FC236}">
                <a16:creationId xmlns:a16="http://schemas.microsoft.com/office/drawing/2014/main" id="{FDFB5D41-6549-41B6-8287-EEA5137C1334}"/>
              </a:ext>
            </a:extLst>
          </p:cNvPr>
          <p:cNvPicPr>
            <a:picLocks noChangeAspect="1"/>
          </p:cNvPicPr>
          <p:nvPr/>
        </p:nvPicPr>
        <p:blipFill>
          <a:blip r:embed="rId3"/>
          <a:stretch>
            <a:fillRect/>
          </a:stretch>
        </p:blipFill>
        <p:spPr>
          <a:xfrm>
            <a:off x="622300" y="1404551"/>
            <a:ext cx="8125272" cy="4587207"/>
          </a:xfrm>
          <a:prstGeom prst="rect">
            <a:avLst/>
          </a:prstGeom>
        </p:spPr>
      </p:pic>
    </p:spTree>
    <p:extLst>
      <p:ext uri="{BB962C8B-B14F-4D97-AF65-F5344CB8AC3E}">
        <p14:creationId xmlns:p14="http://schemas.microsoft.com/office/powerpoint/2010/main" val="193611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p>
        </p:txBody>
      </p:sp>
      <p:grpSp>
        <p:nvGrpSpPr>
          <p:cNvPr id="59" name="Group 51"/>
          <p:cNvGrpSpPr/>
          <p:nvPr/>
        </p:nvGrpSpPr>
        <p:grpSpPr bwMode="auto">
          <a:xfrm>
            <a:off x="2235993" y="2636837"/>
            <a:ext cx="4672013" cy="792163"/>
            <a:chOff x="1329" y="1795"/>
            <a:chExt cx="2943" cy="499"/>
          </a:xfrm>
          <a:solidFill>
            <a:schemeClr val="accent1">
              <a:lumMod val="40000"/>
              <a:lumOff val="60000"/>
            </a:schemeClr>
          </a:solidFill>
        </p:grpSpPr>
        <p:sp>
          <p:nvSpPr>
            <p:cNvPr id="60"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研究目标、研究内容</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243931" y="1628775"/>
            <a:ext cx="4672012" cy="792162"/>
            <a:chOff x="1329" y="1795"/>
            <a:chExt cx="2943" cy="499"/>
          </a:xfrm>
          <a:solidFill>
            <a:schemeClr val="accent1">
              <a:lumMod val="40000"/>
              <a:lumOff val="60000"/>
            </a:schemeClr>
          </a:solidFill>
        </p:grpSpPr>
        <p:sp>
          <p:nvSpPr>
            <p:cNvPr id="63"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研究背景、研究现状</a:t>
              </a:r>
              <a:endParaRPr kumimoji="0" lang="en-US" altLang="zh-CN"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235993" y="3644900"/>
            <a:ext cx="4672013" cy="792162"/>
            <a:chOff x="1329" y="1795"/>
            <a:chExt cx="2943" cy="499"/>
          </a:xfrm>
          <a:solidFill>
            <a:srgbClr val="02409A"/>
          </a:solidFill>
        </p:grpSpPr>
        <p:sp>
          <p:nvSpPr>
            <p:cNvPr id="66"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技术路线、系统实现</a:t>
              </a:r>
              <a:endParaRPr kumimoji="0" lang="en-US" altLang="zh-CN"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243931" y="4652962"/>
            <a:ext cx="4672012" cy="792163"/>
            <a:chOff x="1329" y="1795"/>
            <a:chExt cx="2943" cy="499"/>
          </a:xfrm>
          <a:solidFill>
            <a:schemeClr val="accent1">
              <a:lumMod val="40000"/>
              <a:lumOff val="60000"/>
            </a:schemeClr>
          </a:solidFill>
        </p:grpSpPr>
        <p:sp>
          <p:nvSpPr>
            <p:cNvPr id="69"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预期成果、进度安排</a:t>
              </a:r>
            </a:p>
          </p:txBody>
        </p:sp>
        <p:sp>
          <p:nvSpPr>
            <p:cNvPr id="70"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94B6E62B-4DEC-4954-AD3A-658470571C9E}" type="slidenum">
              <a:rPr lang="zh-CN" altLang="en-US" smtClean="0"/>
              <a:t>14</a:t>
            </a:fld>
            <a:endParaRPr lang="zh-CN" altLang="en-US"/>
          </a:p>
        </p:txBody>
      </p:sp>
    </p:spTree>
    <p:extLst>
      <p:ext uri="{BB962C8B-B14F-4D97-AF65-F5344CB8AC3E}">
        <p14:creationId xmlns:p14="http://schemas.microsoft.com/office/powerpoint/2010/main" val="2952700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31"/>
          <p:cNvSpPr>
            <a:spLocks noGrp="1"/>
          </p:cNvSpPr>
          <p:nvPr>
            <p:ph type="sldNum" sz="quarter" idx="12"/>
          </p:nvPr>
        </p:nvSpPr>
        <p:spPr/>
        <p:txBody>
          <a:bodyPr/>
          <a:lstStyle/>
          <a:p>
            <a:fld id="{94B6E62B-4DEC-4954-AD3A-658470571C9E}" type="slidenum">
              <a:rPr lang="zh-CN" altLang="en-US" smtClean="0"/>
              <a:t>15</a:t>
            </a:fld>
            <a:endParaRPr lang="zh-CN" altLang="en-US" dirty="0"/>
          </a:p>
        </p:txBody>
      </p:sp>
      <p:sp>
        <p:nvSpPr>
          <p:cNvPr id="17" name="矩形 16">
            <a:extLst>
              <a:ext uri="{FF2B5EF4-FFF2-40B4-BE49-F238E27FC236}">
                <a16:creationId xmlns:a16="http://schemas.microsoft.com/office/drawing/2014/main" id="{AA943BBB-43B0-481D-A277-92A590A03DC1}"/>
              </a:ext>
            </a:extLst>
          </p:cNvPr>
          <p:cNvSpPr/>
          <p:nvPr/>
        </p:nvSpPr>
        <p:spPr>
          <a:xfrm>
            <a:off x="242785" y="1080538"/>
            <a:ext cx="7792916" cy="499624"/>
          </a:xfrm>
          <a:prstGeom prst="rect">
            <a:avLst/>
          </a:prstGeom>
        </p:spPr>
        <p:txBody>
          <a:bodyPr wrap="square">
            <a:spAutoFit/>
          </a:bodyPr>
          <a:lstStyle/>
          <a:p>
            <a:pPr>
              <a:lnSpc>
                <a:spcPct val="150000"/>
              </a:lnSpc>
              <a:spcAft>
                <a:spcPts val="1200"/>
              </a:spcAft>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存在的挑战：</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A3FB3E7-D518-4353-85A6-35EAE7AF1CD3}"/>
              </a:ext>
            </a:extLst>
          </p:cNvPr>
          <p:cNvSpPr txBox="1"/>
          <p:nvPr/>
        </p:nvSpPr>
        <p:spPr>
          <a:xfrm>
            <a:off x="242785" y="1830794"/>
            <a:ext cx="7243865" cy="646331"/>
          </a:xfrm>
          <a:prstGeom prst="rect">
            <a:avLst/>
          </a:prstGeom>
          <a:noFill/>
        </p:spPr>
        <p:txBody>
          <a:bodyPr wrap="square" rtlCol="0">
            <a:spAutoFit/>
          </a:bodyPr>
          <a:lstStyle/>
          <a:p>
            <a:r>
              <a:rPr lang="zh-CN" altLang="en-US" dirty="0"/>
              <a:t>由于</a:t>
            </a:r>
            <a:r>
              <a:rPr lang="en-US" altLang="zh-CN" dirty="0"/>
              <a:t>SAR</a:t>
            </a:r>
            <a:r>
              <a:rPr lang="zh-CN" altLang="en-US" dirty="0"/>
              <a:t>的成像原理，目标地区重庆的地形地势复杂性，以及耕地矢量边界的数据滞后性，给地块数据引入了不确定性。</a:t>
            </a:r>
          </a:p>
        </p:txBody>
      </p:sp>
      <p:pic>
        <p:nvPicPr>
          <p:cNvPr id="20" name="图片 19">
            <a:extLst>
              <a:ext uri="{FF2B5EF4-FFF2-40B4-BE49-F238E27FC236}">
                <a16:creationId xmlns:a16="http://schemas.microsoft.com/office/drawing/2014/main" id="{59BE2237-C522-472B-89E2-C5AA47F1C5B0}"/>
              </a:ext>
            </a:extLst>
          </p:cNvPr>
          <p:cNvPicPr>
            <a:picLocks noChangeAspect="1"/>
          </p:cNvPicPr>
          <p:nvPr/>
        </p:nvPicPr>
        <p:blipFill>
          <a:blip r:embed="rId3"/>
          <a:stretch>
            <a:fillRect/>
          </a:stretch>
        </p:blipFill>
        <p:spPr>
          <a:xfrm>
            <a:off x="1401947" y="4274455"/>
            <a:ext cx="820938" cy="649735"/>
          </a:xfrm>
          <a:prstGeom prst="rect">
            <a:avLst/>
          </a:prstGeom>
          <a:ln>
            <a:solidFill>
              <a:schemeClr val="tx1"/>
            </a:solidFill>
          </a:ln>
        </p:spPr>
      </p:pic>
      <p:pic>
        <p:nvPicPr>
          <p:cNvPr id="21" name="图片 20">
            <a:extLst>
              <a:ext uri="{FF2B5EF4-FFF2-40B4-BE49-F238E27FC236}">
                <a16:creationId xmlns:a16="http://schemas.microsoft.com/office/drawing/2014/main" id="{004CCB48-43CC-4E88-8CFB-9F5BDFCBF027}"/>
              </a:ext>
            </a:extLst>
          </p:cNvPr>
          <p:cNvPicPr>
            <a:picLocks noChangeAspect="1"/>
          </p:cNvPicPr>
          <p:nvPr/>
        </p:nvPicPr>
        <p:blipFill>
          <a:blip r:embed="rId3"/>
          <a:stretch>
            <a:fillRect/>
          </a:stretch>
        </p:blipFill>
        <p:spPr>
          <a:xfrm>
            <a:off x="961157" y="3774008"/>
            <a:ext cx="820939" cy="649736"/>
          </a:xfrm>
          <a:prstGeom prst="rect">
            <a:avLst/>
          </a:prstGeom>
          <a:ln>
            <a:solidFill>
              <a:schemeClr val="tx1"/>
            </a:solidFill>
          </a:ln>
        </p:spPr>
      </p:pic>
      <p:sp>
        <p:nvSpPr>
          <p:cNvPr id="22" name="矩形 21">
            <a:extLst>
              <a:ext uri="{FF2B5EF4-FFF2-40B4-BE49-F238E27FC236}">
                <a16:creationId xmlns:a16="http://schemas.microsoft.com/office/drawing/2014/main" id="{ED0F81EF-1FB4-4C56-A2A1-FF4C507EE2C5}"/>
              </a:ext>
            </a:extLst>
          </p:cNvPr>
          <p:cNvSpPr/>
          <p:nvPr/>
        </p:nvSpPr>
        <p:spPr>
          <a:xfrm rot="3131118">
            <a:off x="1533225" y="4360477"/>
            <a:ext cx="622888" cy="33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t>
            </a:r>
            <a:endParaRPr lang="zh-CN" altLang="en-US" sz="2400" b="1" dirty="0">
              <a:solidFill>
                <a:schemeClr val="bg1"/>
              </a:solidFill>
            </a:endParaRPr>
          </a:p>
        </p:txBody>
      </p:sp>
      <p:pic>
        <p:nvPicPr>
          <p:cNvPr id="23" name="图片 22">
            <a:extLst>
              <a:ext uri="{FF2B5EF4-FFF2-40B4-BE49-F238E27FC236}">
                <a16:creationId xmlns:a16="http://schemas.microsoft.com/office/drawing/2014/main" id="{827555B3-07CB-4436-A9F5-198465F16C7E}"/>
              </a:ext>
            </a:extLst>
          </p:cNvPr>
          <p:cNvPicPr>
            <a:picLocks noChangeAspect="1"/>
          </p:cNvPicPr>
          <p:nvPr/>
        </p:nvPicPr>
        <p:blipFill>
          <a:blip r:embed="rId4"/>
          <a:stretch>
            <a:fillRect/>
          </a:stretch>
        </p:blipFill>
        <p:spPr>
          <a:xfrm>
            <a:off x="756554" y="3624720"/>
            <a:ext cx="820939" cy="649735"/>
          </a:xfrm>
          <a:prstGeom prst="rect">
            <a:avLst/>
          </a:prstGeom>
          <a:ln>
            <a:solidFill>
              <a:schemeClr val="tx1"/>
            </a:solidFill>
          </a:ln>
        </p:spPr>
      </p:pic>
      <p:pic>
        <p:nvPicPr>
          <p:cNvPr id="24" name="图片 23">
            <a:extLst>
              <a:ext uri="{FF2B5EF4-FFF2-40B4-BE49-F238E27FC236}">
                <a16:creationId xmlns:a16="http://schemas.microsoft.com/office/drawing/2014/main" id="{6EC3B3D2-F445-4DA8-8EE7-05945F089F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4581" y="3803657"/>
            <a:ext cx="1250558" cy="941596"/>
          </a:xfrm>
          <a:prstGeom prst="rect">
            <a:avLst/>
          </a:prstGeom>
        </p:spPr>
      </p:pic>
      <p:sp>
        <p:nvSpPr>
          <p:cNvPr id="4" name="矩形 3">
            <a:extLst>
              <a:ext uri="{FF2B5EF4-FFF2-40B4-BE49-F238E27FC236}">
                <a16:creationId xmlns:a16="http://schemas.microsoft.com/office/drawing/2014/main" id="{375EF612-7984-433B-8FAD-0851EE8E8C25}"/>
              </a:ext>
            </a:extLst>
          </p:cNvPr>
          <p:cNvSpPr/>
          <p:nvPr/>
        </p:nvSpPr>
        <p:spPr>
          <a:xfrm>
            <a:off x="5928266" y="3902680"/>
            <a:ext cx="2587084" cy="74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黑体" panose="02010609060101010101" pitchFamily="49" charset="-122"/>
                <a:ea typeface="黑体" panose="02010609060101010101" pitchFamily="49" charset="-122"/>
              </a:rPr>
              <a:t>目标地块的地理特征</a:t>
            </a:r>
            <a:endParaRPr lang="en-US" altLang="zh-CN" b="1" dirty="0">
              <a:solidFill>
                <a:schemeClr val="tx1"/>
              </a:solidFill>
              <a:latin typeface="黑体" panose="02010609060101010101" pitchFamily="49" charset="-122"/>
              <a:ea typeface="黑体" panose="02010609060101010101" pitchFamily="49" charset="-122"/>
            </a:endParaRPr>
          </a:p>
          <a:p>
            <a:pPr algn="ctr"/>
            <a:r>
              <a:rPr lang="en-US" altLang="zh-CN" b="1" dirty="0">
                <a:solidFill>
                  <a:schemeClr val="tx1"/>
                </a:solidFill>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海拔，坡度，坡向</a:t>
            </a:r>
            <a:r>
              <a:rPr lang="en-US" altLang="zh-CN" b="1" dirty="0">
                <a:solidFill>
                  <a:schemeClr val="tx1"/>
                </a:solidFill>
                <a:latin typeface="黑体" panose="02010609060101010101" pitchFamily="49" charset="-122"/>
                <a:ea typeface="黑体" panose="02010609060101010101" pitchFamily="49" charset="-122"/>
              </a:rPr>
              <a:t>…)</a:t>
            </a:r>
            <a:endParaRPr lang="zh-CN" altLang="en-US" b="1" dirty="0">
              <a:solidFill>
                <a:schemeClr val="tx1"/>
              </a:solidFill>
              <a:latin typeface="黑体" panose="02010609060101010101" pitchFamily="49" charset="-122"/>
              <a:ea typeface="黑体" panose="02010609060101010101" pitchFamily="49" charset="-122"/>
            </a:endParaRPr>
          </a:p>
        </p:txBody>
      </p:sp>
      <p:sp>
        <p:nvSpPr>
          <p:cNvPr id="5" name="矩形: 圆角 4">
            <a:extLst>
              <a:ext uri="{FF2B5EF4-FFF2-40B4-BE49-F238E27FC236}">
                <a16:creationId xmlns:a16="http://schemas.microsoft.com/office/drawing/2014/main" id="{5501D1A1-870B-42FB-8DAB-FAF3BF645745}"/>
              </a:ext>
            </a:extLst>
          </p:cNvPr>
          <p:cNvSpPr/>
          <p:nvPr/>
        </p:nvSpPr>
        <p:spPr>
          <a:xfrm>
            <a:off x="462209" y="3379143"/>
            <a:ext cx="8235742" cy="234700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9A06DB9-2123-401E-9CE7-1FEB7EF26A46}"/>
              </a:ext>
            </a:extLst>
          </p:cNvPr>
          <p:cNvSpPr txBox="1"/>
          <p:nvPr/>
        </p:nvSpPr>
        <p:spPr>
          <a:xfrm>
            <a:off x="802888" y="5118525"/>
            <a:ext cx="1254512" cy="276999"/>
          </a:xfrm>
          <a:prstGeom prst="rect">
            <a:avLst/>
          </a:prstGeom>
          <a:noFill/>
        </p:spPr>
        <p:txBody>
          <a:bodyPr wrap="square" rtlCol="0">
            <a:spAutoFit/>
          </a:bodyPr>
          <a:lstStyle/>
          <a:p>
            <a:pPr algn="ctr"/>
            <a:r>
              <a:rPr lang="zh-CN" altLang="en-US" sz="1200" dirty="0"/>
              <a:t>时序</a:t>
            </a:r>
            <a:r>
              <a:rPr lang="en-US" altLang="zh-CN" sz="1200" dirty="0"/>
              <a:t>SAR</a:t>
            </a:r>
            <a:r>
              <a:rPr lang="zh-CN" altLang="en-US" sz="1200" dirty="0"/>
              <a:t>地块</a:t>
            </a:r>
          </a:p>
        </p:txBody>
      </p:sp>
      <p:sp>
        <p:nvSpPr>
          <p:cNvPr id="26" name="文本框 25">
            <a:extLst>
              <a:ext uri="{FF2B5EF4-FFF2-40B4-BE49-F238E27FC236}">
                <a16:creationId xmlns:a16="http://schemas.microsoft.com/office/drawing/2014/main" id="{5DF71ECF-1A90-44F1-B054-81433061AF02}"/>
              </a:ext>
            </a:extLst>
          </p:cNvPr>
          <p:cNvSpPr txBox="1"/>
          <p:nvPr/>
        </p:nvSpPr>
        <p:spPr>
          <a:xfrm>
            <a:off x="3584581" y="5026191"/>
            <a:ext cx="1431847" cy="461665"/>
          </a:xfrm>
          <a:prstGeom prst="rect">
            <a:avLst/>
          </a:prstGeom>
          <a:noFill/>
        </p:spPr>
        <p:txBody>
          <a:bodyPr wrap="square" rtlCol="0">
            <a:spAutoFit/>
          </a:bodyPr>
          <a:lstStyle/>
          <a:p>
            <a:pPr algn="ctr"/>
            <a:r>
              <a:rPr lang="zh-CN" altLang="en-US" sz="1200" dirty="0"/>
              <a:t>绘制矢量耕地边界的往年高分底图</a:t>
            </a:r>
          </a:p>
        </p:txBody>
      </p:sp>
      <p:sp>
        <p:nvSpPr>
          <p:cNvPr id="28" name="文本框 27">
            <a:extLst>
              <a:ext uri="{FF2B5EF4-FFF2-40B4-BE49-F238E27FC236}">
                <a16:creationId xmlns:a16="http://schemas.microsoft.com/office/drawing/2014/main" id="{9422014E-065B-4261-8152-38A8962175F3}"/>
              </a:ext>
            </a:extLst>
          </p:cNvPr>
          <p:cNvSpPr txBox="1"/>
          <p:nvPr/>
        </p:nvSpPr>
        <p:spPr>
          <a:xfrm>
            <a:off x="6781189" y="5071168"/>
            <a:ext cx="1254512" cy="276999"/>
          </a:xfrm>
          <a:prstGeom prst="rect">
            <a:avLst/>
          </a:prstGeom>
          <a:noFill/>
        </p:spPr>
        <p:txBody>
          <a:bodyPr wrap="square" rtlCol="0">
            <a:spAutoFit/>
          </a:bodyPr>
          <a:lstStyle/>
          <a:p>
            <a:pPr algn="ctr"/>
            <a:r>
              <a:rPr lang="zh-CN" altLang="en-US" sz="1200" dirty="0"/>
              <a:t>地块的地理特征</a:t>
            </a:r>
          </a:p>
        </p:txBody>
      </p:sp>
      <p:sp>
        <p:nvSpPr>
          <p:cNvPr id="8" name="文本框 7">
            <a:extLst>
              <a:ext uri="{FF2B5EF4-FFF2-40B4-BE49-F238E27FC236}">
                <a16:creationId xmlns:a16="http://schemas.microsoft.com/office/drawing/2014/main" id="{4AE5BE4B-84F7-41B4-BA84-F10D5483AF8A}"/>
              </a:ext>
            </a:extLst>
          </p:cNvPr>
          <p:cNvSpPr txBox="1"/>
          <p:nvPr/>
        </p:nvSpPr>
        <p:spPr>
          <a:xfrm>
            <a:off x="4768540" y="5912795"/>
            <a:ext cx="3378820" cy="369332"/>
          </a:xfrm>
          <a:prstGeom prst="rect">
            <a:avLst/>
          </a:prstGeom>
          <a:noFill/>
        </p:spPr>
        <p:txBody>
          <a:bodyPr wrap="square" rtlCol="0">
            <a:spAutoFit/>
          </a:bodyPr>
          <a:lstStyle/>
          <a:p>
            <a:pPr algn="ctr"/>
            <a:r>
              <a:rPr lang="zh-CN" altLang="en-US" b="1" dirty="0"/>
              <a:t>多源数据融合</a:t>
            </a:r>
          </a:p>
        </p:txBody>
      </p:sp>
      <p:sp>
        <p:nvSpPr>
          <p:cNvPr id="29" name="矩形 28">
            <a:extLst>
              <a:ext uri="{FF2B5EF4-FFF2-40B4-BE49-F238E27FC236}">
                <a16:creationId xmlns:a16="http://schemas.microsoft.com/office/drawing/2014/main" id="{09BCC7B2-8B0B-462F-A217-E3A2820CFBE7}"/>
              </a:ext>
            </a:extLst>
          </p:cNvPr>
          <p:cNvSpPr/>
          <p:nvPr/>
        </p:nvSpPr>
        <p:spPr>
          <a:xfrm>
            <a:off x="242785" y="2614956"/>
            <a:ext cx="7792916" cy="499624"/>
          </a:xfrm>
          <a:prstGeom prst="rect">
            <a:avLst/>
          </a:prstGeom>
        </p:spPr>
        <p:txBody>
          <a:bodyPr wrap="square">
            <a:spAutoFit/>
          </a:bodyPr>
          <a:lstStyle/>
          <a:p>
            <a:pPr>
              <a:lnSpc>
                <a:spcPct val="150000"/>
              </a:lnSpc>
              <a:spcAft>
                <a:spcPts val="1200"/>
              </a:spcAft>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处理方法：</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F9B4BB56-22D6-44D4-AA94-E90C21CCBA4C}"/>
              </a:ext>
            </a:extLst>
          </p:cNvPr>
          <p:cNvSpPr txBox="1"/>
          <p:nvPr/>
        </p:nvSpPr>
        <p:spPr>
          <a:xfrm>
            <a:off x="836804" y="5936350"/>
            <a:ext cx="3463700" cy="369332"/>
          </a:xfrm>
          <a:prstGeom prst="rect">
            <a:avLst/>
          </a:prstGeom>
          <a:noFill/>
        </p:spPr>
        <p:txBody>
          <a:bodyPr wrap="square" rtlCol="0">
            <a:spAutoFit/>
          </a:bodyPr>
          <a:lstStyle/>
          <a:p>
            <a:pPr algn="ctr"/>
            <a:r>
              <a:rPr lang="zh-CN" altLang="en-US" b="1" dirty="0"/>
              <a:t>引入自注意力机制处理时序信息</a:t>
            </a:r>
          </a:p>
        </p:txBody>
      </p:sp>
      <p:sp>
        <p:nvSpPr>
          <p:cNvPr id="3" name="文本框 2">
            <a:extLst>
              <a:ext uri="{FF2B5EF4-FFF2-40B4-BE49-F238E27FC236}">
                <a16:creationId xmlns:a16="http://schemas.microsoft.com/office/drawing/2014/main" id="{89049611-2D76-418F-B1A6-600F2CF3C685}"/>
              </a:ext>
            </a:extLst>
          </p:cNvPr>
          <p:cNvSpPr txBox="1"/>
          <p:nvPr/>
        </p:nvSpPr>
        <p:spPr>
          <a:xfrm>
            <a:off x="4441007" y="5955600"/>
            <a:ext cx="545123" cy="369332"/>
          </a:xfrm>
          <a:prstGeom prst="rect">
            <a:avLst/>
          </a:prstGeom>
          <a:noFill/>
        </p:spPr>
        <p:txBody>
          <a:bodyPr wrap="square" rtlCol="0">
            <a:spAutoFit/>
          </a:bodyPr>
          <a:lstStyle/>
          <a:p>
            <a:pPr algn="ctr"/>
            <a:r>
              <a:rPr lang="en-US" altLang="zh-CN" dirty="0"/>
              <a:t>+</a:t>
            </a:r>
            <a:endParaRPr lang="zh-CN" altLang="en-US" dirty="0"/>
          </a:p>
        </p:txBody>
      </p:sp>
      <p:sp>
        <p:nvSpPr>
          <p:cNvPr id="25" name="标题 3">
            <a:extLst>
              <a:ext uri="{FF2B5EF4-FFF2-40B4-BE49-F238E27FC236}">
                <a16:creationId xmlns:a16="http://schemas.microsoft.com/office/drawing/2014/main" id="{9E14FD8B-0635-424B-A2D5-157843D288B9}"/>
              </a:ext>
            </a:extLst>
          </p:cNvPr>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1" name="直接连接符 19">
            <a:extLst>
              <a:ext uri="{FF2B5EF4-FFF2-40B4-BE49-F238E27FC236}">
                <a16:creationId xmlns:a16="http://schemas.microsoft.com/office/drawing/2014/main" id="{430CEB9C-4F44-4D63-AF3F-5EE316022713}"/>
              </a:ext>
            </a:extLst>
          </p:cNvPr>
          <p:cNvCxnSpPr/>
          <p:nvPr/>
        </p:nvCxnSpPr>
        <p:spPr bwMode="auto">
          <a:xfrm flipH="1">
            <a:off x="338384"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3" name="直接连接符 20">
            <a:extLst>
              <a:ext uri="{FF2B5EF4-FFF2-40B4-BE49-F238E27FC236}">
                <a16:creationId xmlns:a16="http://schemas.microsoft.com/office/drawing/2014/main" id="{BA6EB3A9-449E-4FDC-A523-400CAD2271AF}"/>
              </a:ext>
            </a:extLst>
          </p:cNvPr>
          <p:cNvCxnSpPr/>
          <p:nvPr/>
        </p:nvCxnSpPr>
        <p:spPr bwMode="auto">
          <a:xfrm flipH="1">
            <a:off x="400296"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4" name="直接连接符 30">
            <a:extLst>
              <a:ext uri="{FF2B5EF4-FFF2-40B4-BE49-F238E27FC236}">
                <a16:creationId xmlns:a16="http://schemas.microsoft.com/office/drawing/2014/main" id="{2894AD64-AE57-4360-872C-5179691D7E27}"/>
              </a:ext>
            </a:extLst>
          </p:cNvPr>
          <p:cNvCxnSpPr/>
          <p:nvPr/>
        </p:nvCxnSpPr>
        <p:spPr bwMode="auto">
          <a:xfrm>
            <a:off x="465384"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35" name="TextBox 19">
            <a:extLst>
              <a:ext uri="{FF2B5EF4-FFF2-40B4-BE49-F238E27FC236}">
                <a16:creationId xmlns:a16="http://schemas.microsoft.com/office/drawing/2014/main" id="{1F6F2C3C-2F2A-4608-9792-298A81727D27}"/>
              </a:ext>
            </a:extLst>
          </p:cNvPr>
          <p:cNvSpPr txBox="1">
            <a:spLocks noChangeArrowheads="1"/>
          </p:cNvSpPr>
          <p:nvPr/>
        </p:nvSpPr>
        <p:spPr bwMode="auto">
          <a:xfrm>
            <a:off x="462209" y="150385"/>
            <a:ext cx="8805616"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技术路线</a:t>
            </a:r>
            <a:r>
              <a:rPr lang="en-US" altLang="zh-CN"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：自注意力机制引入与多源数据融合的模型构建</a:t>
            </a:r>
            <a:endParaRPr kumimoji="1" lang="zh-CN" altLang="en-US" sz="2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extLst>
      <p:ext uri="{BB962C8B-B14F-4D97-AF65-F5344CB8AC3E}">
        <p14:creationId xmlns:p14="http://schemas.microsoft.com/office/powerpoint/2010/main" val="4069700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31"/>
          <p:cNvSpPr>
            <a:spLocks noGrp="1"/>
          </p:cNvSpPr>
          <p:nvPr>
            <p:ph type="sldNum" sz="quarter" idx="12"/>
          </p:nvPr>
        </p:nvSpPr>
        <p:spPr/>
        <p:txBody>
          <a:bodyPr/>
          <a:lstStyle/>
          <a:p>
            <a:fld id="{94B6E62B-4DEC-4954-AD3A-658470571C9E}" type="slidenum">
              <a:rPr lang="zh-CN" altLang="en-US" smtClean="0"/>
              <a:t>16</a:t>
            </a:fld>
            <a:endParaRPr lang="zh-CN" altLang="en-US"/>
          </a:p>
        </p:txBody>
      </p:sp>
      <p:pic>
        <p:nvPicPr>
          <p:cNvPr id="12" name="图片 11">
            <a:extLst>
              <a:ext uri="{FF2B5EF4-FFF2-40B4-BE49-F238E27FC236}">
                <a16:creationId xmlns:a16="http://schemas.microsoft.com/office/drawing/2014/main" id="{E546A374-698A-4CCF-8918-2AB2C400E18E}"/>
              </a:ext>
            </a:extLst>
          </p:cNvPr>
          <p:cNvPicPr>
            <a:picLocks noChangeAspect="1"/>
          </p:cNvPicPr>
          <p:nvPr/>
        </p:nvPicPr>
        <p:blipFill>
          <a:blip r:embed="rId3"/>
          <a:stretch>
            <a:fillRect/>
          </a:stretch>
        </p:blipFill>
        <p:spPr>
          <a:xfrm>
            <a:off x="983777" y="2001915"/>
            <a:ext cx="820938" cy="649735"/>
          </a:xfrm>
          <a:prstGeom prst="rect">
            <a:avLst/>
          </a:prstGeom>
          <a:ln>
            <a:solidFill>
              <a:schemeClr val="tx1"/>
            </a:solidFill>
          </a:ln>
        </p:spPr>
      </p:pic>
      <p:pic>
        <p:nvPicPr>
          <p:cNvPr id="13" name="图片 12">
            <a:extLst>
              <a:ext uri="{FF2B5EF4-FFF2-40B4-BE49-F238E27FC236}">
                <a16:creationId xmlns:a16="http://schemas.microsoft.com/office/drawing/2014/main" id="{3874C6B1-CE44-4BFF-BF85-79F36404CDA0}"/>
              </a:ext>
            </a:extLst>
          </p:cNvPr>
          <p:cNvPicPr>
            <a:picLocks noChangeAspect="1"/>
          </p:cNvPicPr>
          <p:nvPr/>
        </p:nvPicPr>
        <p:blipFill>
          <a:blip r:embed="rId3"/>
          <a:stretch>
            <a:fillRect/>
          </a:stretch>
        </p:blipFill>
        <p:spPr>
          <a:xfrm>
            <a:off x="542987" y="1501468"/>
            <a:ext cx="820939" cy="649736"/>
          </a:xfrm>
          <a:prstGeom prst="rect">
            <a:avLst/>
          </a:prstGeom>
          <a:ln>
            <a:solidFill>
              <a:schemeClr val="tx1"/>
            </a:solidFill>
          </a:ln>
        </p:spPr>
      </p:pic>
      <p:sp>
        <p:nvSpPr>
          <p:cNvPr id="14" name="矩形 13">
            <a:extLst>
              <a:ext uri="{FF2B5EF4-FFF2-40B4-BE49-F238E27FC236}">
                <a16:creationId xmlns:a16="http://schemas.microsoft.com/office/drawing/2014/main" id="{C1F26B68-2E05-4F29-A9B2-92CB8F7FB1AD}"/>
              </a:ext>
            </a:extLst>
          </p:cNvPr>
          <p:cNvSpPr/>
          <p:nvPr/>
        </p:nvSpPr>
        <p:spPr>
          <a:xfrm rot="3131118">
            <a:off x="1115055" y="2087937"/>
            <a:ext cx="622888" cy="33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t>
            </a:r>
            <a:endParaRPr lang="zh-CN" altLang="en-US" sz="2400" b="1" dirty="0">
              <a:solidFill>
                <a:schemeClr val="bg1"/>
              </a:solidFill>
            </a:endParaRPr>
          </a:p>
        </p:txBody>
      </p:sp>
      <p:pic>
        <p:nvPicPr>
          <p:cNvPr id="15" name="图片 14">
            <a:extLst>
              <a:ext uri="{FF2B5EF4-FFF2-40B4-BE49-F238E27FC236}">
                <a16:creationId xmlns:a16="http://schemas.microsoft.com/office/drawing/2014/main" id="{728E9E88-76FC-4D76-8602-A3E153E2CCBF}"/>
              </a:ext>
            </a:extLst>
          </p:cNvPr>
          <p:cNvPicPr>
            <a:picLocks noChangeAspect="1"/>
          </p:cNvPicPr>
          <p:nvPr/>
        </p:nvPicPr>
        <p:blipFill>
          <a:blip r:embed="rId4"/>
          <a:stretch>
            <a:fillRect/>
          </a:stretch>
        </p:blipFill>
        <p:spPr>
          <a:xfrm>
            <a:off x="338384" y="1352180"/>
            <a:ext cx="820939" cy="649735"/>
          </a:xfrm>
          <a:prstGeom prst="rect">
            <a:avLst/>
          </a:prstGeom>
          <a:ln>
            <a:solidFill>
              <a:schemeClr val="tx1"/>
            </a:solidFill>
          </a:ln>
        </p:spPr>
      </p:pic>
      <p:sp>
        <p:nvSpPr>
          <p:cNvPr id="3" name="文本框 2">
            <a:extLst>
              <a:ext uri="{FF2B5EF4-FFF2-40B4-BE49-F238E27FC236}">
                <a16:creationId xmlns:a16="http://schemas.microsoft.com/office/drawing/2014/main" id="{B46D22A2-0774-4698-BE80-A6AE690C5F7A}"/>
              </a:ext>
            </a:extLst>
          </p:cNvPr>
          <p:cNvSpPr txBox="1"/>
          <p:nvPr/>
        </p:nvSpPr>
        <p:spPr>
          <a:xfrm>
            <a:off x="2574249" y="1677047"/>
            <a:ext cx="5391615" cy="646331"/>
          </a:xfrm>
          <a:prstGeom prst="rect">
            <a:avLst/>
          </a:prstGeom>
          <a:noFill/>
        </p:spPr>
        <p:txBody>
          <a:bodyPr wrap="square" rtlCol="0">
            <a:spAutoFit/>
          </a:bodyPr>
          <a:lstStyle/>
          <a:p>
            <a:r>
              <a:rPr lang="zh-CN" altLang="en-US" dirty="0"/>
              <a:t>对于时序的</a:t>
            </a:r>
            <a:r>
              <a:rPr lang="en-US" altLang="zh-CN" dirty="0"/>
              <a:t>SAR</a:t>
            </a:r>
            <a:r>
              <a:rPr lang="zh-CN" altLang="en-US" dirty="0"/>
              <a:t>地块，使用卷积神经网络对每个时间序列抽取特征。</a:t>
            </a:r>
          </a:p>
        </p:txBody>
      </p:sp>
      <p:pic>
        <p:nvPicPr>
          <p:cNvPr id="7" name="图片 6">
            <a:extLst>
              <a:ext uri="{FF2B5EF4-FFF2-40B4-BE49-F238E27FC236}">
                <a16:creationId xmlns:a16="http://schemas.microsoft.com/office/drawing/2014/main" id="{17275779-D0F9-4877-963F-29D4D66E9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31475"/>
            <a:ext cx="9144000" cy="3115966"/>
          </a:xfrm>
          <a:prstGeom prst="rect">
            <a:avLst/>
          </a:prstGeom>
        </p:spPr>
      </p:pic>
      <p:sp>
        <p:nvSpPr>
          <p:cNvPr id="28" name="标题 3">
            <a:extLst>
              <a:ext uri="{FF2B5EF4-FFF2-40B4-BE49-F238E27FC236}">
                <a16:creationId xmlns:a16="http://schemas.microsoft.com/office/drawing/2014/main" id="{A2BD5C19-9AAA-42B7-A7AD-D49078FB5EB0}"/>
              </a:ext>
            </a:extLst>
          </p:cNvPr>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29" name="直接连接符 19">
            <a:extLst>
              <a:ext uri="{FF2B5EF4-FFF2-40B4-BE49-F238E27FC236}">
                <a16:creationId xmlns:a16="http://schemas.microsoft.com/office/drawing/2014/main" id="{31015737-A17B-49B1-949F-EA8AE5B0AA34}"/>
              </a:ext>
            </a:extLst>
          </p:cNvPr>
          <p:cNvCxnSpPr/>
          <p:nvPr/>
        </p:nvCxnSpPr>
        <p:spPr bwMode="auto">
          <a:xfrm flipH="1">
            <a:off x="338384"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0" name="直接连接符 20">
            <a:extLst>
              <a:ext uri="{FF2B5EF4-FFF2-40B4-BE49-F238E27FC236}">
                <a16:creationId xmlns:a16="http://schemas.microsoft.com/office/drawing/2014/main" id="{96E01992-8687-479E-B325-65D0A7DD075D}"/>
              </a:ext>
            </a:extLst>
          </p:cNvPr>
          <p:cNvCxnSpPr/>
          <p:nvPr/>
        </p:nvCxnSpPr>
        <p:spPr bwMode="auto">
          <a:xfrm flipH="1">
            <a:off x="400296"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1" name="直接连接符 30">
            <a:extLst>
              <a:ext uri="{FF2B5EF4-FFF2-40B4-BE49-F238E27FC236}">
                <a16:creationId xmlns:a16="http://schemas.microsoft.com/office/drawing/2014/main" id="{DD0F552C-CAE8-41A8-B532-9547636D8665}"/>
              </a:ext>
            </a:extLst>
          </p:cNvPr>
          <p:cNvCxnSpPr/>
          <p:nvPr/>
        </p:nvCxnSpPr>
        <p:spPr bwMode="auto">
          <a:xfrm>
            <a:off x="465384"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33" name="TextBox 19">
            <a:extLst>
              <a:ext uri="{FF2B5EF4-FFF2-40B4-BE49-F238E27FC236}">
                <a16:creationId xmlns:a16="http://schemas.microsoft.com/office/drawing/2014/main" id="{95E564BD-041F-41DD-AF19-2B56E4E284C8}"/>
              </a:ext>
            </a:extLst>
          </p:cNvPr>
          <p:cNvSpPr txBox="1">
            <a:spLocks noChangeArrowheads="1"/>
          </p:cNvSpPr>
          <p:nvPr/>
        </p:nvSpPr>
        <p:spPr bwMode="auto">
          <a:xfrm>
            <a:off x="462209" y="150385"/>
            <a:ext cx="8805616"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技术路线</a:t>
            </a:r>
            <a:r>
              <a:rPr lang="en-US" altLang="zh-CN"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：自注意力机制引入与多源数据融合的模型构建</a:t>
            </a:r>
            <a:endParaRPr kumimoji="1" lang="zh-CN" altLang="en-US" sz="2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extLst>
      <p:ext uri="{BB962C8B-B14F-4D97-AF65-F5344CB8AC3E}">
        <p14:creationId xmlns:p14="http://schemas.microsoft.com/office/powerpoint/2010/main" val="2841265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2" name="直接箭头连接符 151">
            <a:extLst>
              <a:ext uri="{FF2B5EF4-FFF2-40B4-BE49-F238E27FC236}">
                <a16:creationId xmlns:a16="http://schemas.microsoft.com/office/drawing/2014/main" id="{92483631-FDA2-497D-913C-47BB6876133A}"/>
              </a:ext>
            </a:extLst>
          </p:cNvPr>
          <p:cNvCxnSpPr/>
          <p:nvPr/>
        </p:nvCxnSpPr>
        <p:spPr>
          <a:xfrm>
            <a:off x="3645085" y="6002053"/>
            <a:ext cx="60960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51" name="直接箭头连接符 150">
            <a:extLst>
              <a:ext uri="{FF2B5EF4-FFF2-40B4-BE49-F238E27FC236}">
                <a16:creationId xmlns:a16="http://schemas.microsoft.com/office/drawing/2014/main" id="{4D15C765-29B4-495D-BBCA-D69DF96C78AF}"/>
              </a:ext>
            </a:extLst>
          </p:cNvPr>
          <p:cNvCxnSpPr/>
          <p:nvPr/>
        </p:nvCxnSpPr>
        <p:spPr>
          <a:xfrm>
            <a:off x="3645085" y="4933735"/>
            <a:ext cx="60960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9988" name="直接箭头连接符 39987">
            <a:extLst>
              <a:ext uri="{FF2B5EF4-FFF2-40B4-BE49-F238E27FC236}">
                <a16:creationId xmlns:a16="http://schemas.microsoft.com/office/drawing/2014/main" id="{1477BD4D-CA02-4B14-A0DB-5A3C2EE28E29}"/>
              </a:ext>
            </a:extLst>
          </p:cNvPr>
          <p:cNvCxnSpPr/>
          <p:nvPr/>
        </p:nvCxnSpPr>
        <p:spPr>
          <a:xfrm>
            <a:off x="3604680" y="4053306"/>
            <a:ext cx="60960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2" name="灯片编号占位符 31"/>
          <p:cNvSpPr>
            <a:spLocks noGrp="1"/>
          </p:cNvSpPr>
          <p:nvPr>
            <p:ph type="sldNum" sz="quarter" idx="12"/>
          </p:nvPr>
        </p:nvSpPr>
        <p:spPr/>
        <p:txBody>
          <a:bodyPr/>
          <a:lstStyle/>
          <a:p>
            <a:fld id="{94B6E62B-4DEC-4954-AD3A-658470571C9E}" type="slidenum">
              <a:rPr lang="zh-CN" altLang="en-US" smtClean="0"/>
              <a:t>17</a:t>
            </a:fld>
            <a:endParaRPr lang="zh-CN" altLang="en-US"/>
          </a:p>
        </p:txBody>
      </p:sp>
      <p:sp>
        <p:nvSpPr>
          <p:cNvPr id="5" name="文本框 4">
            <a:extLst>
              <a:ext uri="{FF2B5EF4-FFF2-40B4-BE49-F238E27FC236}">
                <a16:creationId xmlns:a16="http://schemas.microsoft.com/office/drawing/2014/main" id="{8FB77E11-CCBA-4F79-8C91-C93F361682F8}"/>
              </a:ext>
            </a:extLst>
          </p:cNvPr>
          <p:cNvSpPr txBox="1"/>
          <p:nvPr/>
        </p:nvSpPr>
        <p:spPr>
          <a:xfrm rot="5400000">
            <a:off x="670533" y="5472952"/>
            <a:ext cx="697523" cy="369332"/>
          </a:xfrm>
          <a:prstGeom prst="rect">
            <a:avLst/>
          </a:prstGeom>
          <a:noFill/>
        </p:spPr>
        <p:txBody>
          <a:bodyPr wrap="square" rtlCol="0">
            <a:spAutoFit/>
          </a:bodyPr>
          <a:lstStyle/>
          <a:p>
            <a:pPr algn="ctr"/>
            <a:r>
              <a:rPr lang="en-US" altLang="zh-CN" dirty="0"/>
              <a:t>…</a:t>
            </a:r>
            <a:endParaRPr lang="zh-CN" altLang="en-US" dirty="0"/>
          </a:p>
        </p:txBody>
      </p:sp>
      <p:cxnSp>
        <p:nvCxnSpPr>
          <p:cNvPr id="10" name="直接箭头连接符 9">
            <a:extLst>
              <a:ext uri="{FF2B5EF4-FFF2-40B4-BE49-F238E27FC236}">
                <a16:creationId xmlns:a16="http://schemas.microsoft.com/office/drawing/2014/main" id="{6841AC18-3DDF-4710-BA93-B7CC4551BAE0}"/>
              </a:ext>
            </a:extLst>
          </p:cNvPr>
          <p:cNvCxnSpPr>
            <a:cxnSpLocks/>
          </p:cNvCxnSpPr>
          <p:nvPr/>
        </p:nvCxnSpPr>
        <p:spPr>
          <a:xfrm flipV="1">
            <a:off x="1733708" y="4246991"/>
            <a:ext cx="3171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直接连接符 17">
            <a:extLst>
              <a:ext uri="{FF2B5EF4-FFF2-40B4-BE49-F238E27FC236}">
                <a16:creationId xmlns:a16="http://schemas.microsoft.com/office/drawing/2014/main" id="{0337963A-3D62-40D8-838C-1902F77EF5E6}"/>
              </a:ext>
            </a:extLst>
          </p:cNvPr>
          <p:cNvCxnSpPr/>
          <p:nvPr/>
        </p:nvCxnSpPr>
        <p:spPr>
          <a:xfrm>
            <a:off x="1886110" y="4053306"/>
            <a:ext cx="0" cy="387371"/>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直接箭头连接符 20">
            <a:extLst>
              <a:ext uri="{FF2B5EF4-FFF2-40B4-BE49-F238E27FC236}">
                <a16:creationId xmlns:a16="http://schemas.microsoft.com/office/drawing/2014/main" id="{1E0333E7-7567-49FF-AC5C-2F4F6C964290}"/>
              </a:ext>
            </a:extLst>
          </p:cNvPr>
          <p:cNvCxnSpPr/>
          <p:nvPr/>
        </p:nvCxnSpPr>
        <p:spPr>
          <a:xfrm>
            <a:off x="1886110" y="4053306"/>
            <a:ext cx="1647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a:extLst>
              <a:ext uri="{FF2B5EF4-FFF2-40B4-BE49-F238E27FC236}">
                <a16:creationId xmlns:a16="http://schemas.microsoft.com/office/drawing/2014/main" id="{90779C3E-B004-448E-9DFE-EA079148E46E}"/>
              </a:ext>
            </a:extLst>
          </p:cNvPr>
          <p:cNvCxnSpPr/>
          <p:nvPr/>
        </p:nvCxnSpPr>
        <p:spPr>
          <a:xfrm>
            <a:off x="1886110" y="4428427"/>
            <a:ext cx="1647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964893D-9C43-4370-A486-7AC4C9C91A03}"/>
                  </a:ext>
                </a:extLst>
              </p:cNvPr>
              <p:cNvSpPr/>
              <p:nvPr/>
            </p:nvSpPr>
            <p:spPr>
              <a:xfrm>
                <a:off x="2150521" y="3887139"/>
                <a:ext cx="615460" cy="18859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𝑞</m:t>
                          </m:r>
                        </m:e>
                        <m:sub>
                          <m:r>
                            <a:rPr lang="en-US" altLang="zh-CN" sz="1200" b="0" i="1" smtClean="0">
                              <a:solidFill>
                                <a:schemeClr val="tx1"/>
                              </a:solidFill>
                              <a:latin typeface="Cambria Math" panose="02040503050406030204" pitchFamily="18" charset="0"/>
                            </a:rPr>
                            <m:t>1</m:t>
                          </m:r>
                        </m:sub>
                      </m:sSub>
                    </m:oMath>
                  </m:oMathPara>
                </a14:m>
                <a:endParaRPr lang="zh-CN" altLang="en-US" sz="1200" dirty="0"/>
              </a:p>
            </p:txBody>
          </p:sp>
        </mc:Choice>
        <mc:Fallback xmlns="">
          <p:sp>
            <p:nvSpPr>
              <p:cNvPr id="22" name="矩形 21">
                <a:extLst>
                  <a:ext uri="{FF2B5EF4-FFF2-40B4-BE49-F238E27FC236}">
                    <a16:creationId xmlns:a16="http://schemas.microsoft.com/office/drawing/2014/main" id="{5964893D-9C43-4370-A486-7AC4C9C91A03}"/>
                  </a:ext>
                </a:extLst>
              </p:cNvPr>
              <p:cNvSpPr>
                <a:spLocks noRot="1" noChangeAspect="1" noMove="1" noResize="1" noEditPoints="1" noAdjustHandles="1" noChangeArrowheads="1" noChangeShapeType="1" noTextEdit="1"/>
              </p:cNvSpPr>
              <p:nvPr/>
            </p:nvSpPr>
            <p:spPr>
              <a:xfrm>
                <a:off x="2150521" y="3887139"/>
                <a:ext cx="615460" cy="188591"/>
              </a:xfrm>
              <a:prstGeom prst="rect">
                <a:avLst/>
              </a:prstGeom>
              <a:blipFill>
                <a:blip r:embed="rId3"/>
                <a:stretch>
                  <a:fillRect b="-1515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5646DF0-A2B1-4E42-860F-DAE929639C6A}"/>
                  </a:ext>
                </a:extLst>
              </p:cNvPr>
              <p:cNvSpPr/>
              <p:nvPr/>
            </p:nvSpPr>
            <p:spPr>
              <a:xfrm>
                <a:off x="2150521" y="4152695"/>
                <a:ext cx="615460" cy="18859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1</m:t>
                          </m:r>
                        </m:sub>
                      </m:sSub>
                    </m:oMath>
                  </m:oMathPara>
                </a14:m>
                <a:endParaRPr lang="zh-CN" altLang="en-US" sz="1200" dirty="0"/>
              </a:p>
            </p:txBody>
          </p:sp>
        </mc:Choice>
        <mc:Fallback xmlns="">
          <p:sp>
            <p:nvSpPr>
              <p:cNvPr id="30" name="矩形 29">
                <a:extLst>
                  <a:ext uri="{FF2B5EF4-FFF2-40B4-BE49-F238E27FC236}">
                    <a16:creationId xmlns:a16="http://schemas.microsoft.com/office/drawing/2014/main" id="{25646DF0-A2B1-4E42-860F-DAE929639C6A}"/>
                  </a:ext>
                </a:extLst>
              </p:cNvPr>
              <p:cNvSpPr>
                <a:spLocks noRot="1" noChangeAspect="1" noMove="1" noResize="1" noEditPoints="1" noAdjustHandles="1" noChangeArrowheads="1" noChangeShapeType="1" noTextEdit="1"/>
              </p:cNvSpPr>
              <p:nvPr/>
            </p:nvSpPr>
            <p:spPr>
              <a:xfrm>
                <a:off x="2150521" y="4152695"/>
                <a:ext cx="615460" cy="188591"/>
              </a:xfrm>
              <a:prstGeom prst="rect">
                <a:avLst/>
              </a:prstGeom>
              <a:blipFill>
                <a:blip r:embed="rId4"/>
                <a:stretch>
                  <a:fillRect b="-909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3DB68841-6466-4695-9846-659F14341D86}"/>
                  </a:ext>
                </a:extLst>
              </p:cNvPr>
              <p:cNvSpPr/>
              <p:nvPr/>
            </p:nvSpPr>
            <p:spPr>
              <a:xfrm>
                <a:off x="2150521" y="4418251"/>
                <a:ext cx="615460" cy="18859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𝑣</m:t>
                          </m:r>
                        </m:e>
                        <m:sub>
                          <m:r>
                            <a:rPr lang="en-US" altLang="zh-CN" sz="1200" i="1">
                              <a:solidFill>
                                <a:schemeClr val="tx1"/>
                              </a:solidFill>
                              <a:latin typeface="Cambria Math" panose="02040503050406030204" pitchFamily="18" charset="0"/>
                            </a:rPr>
                            <m:t>1</m:t>
                          </m:r>
                        </m:sub>
                      </m:sSub>
                    </m:oMath>
                  </m:oMathPara>
                </a14:m>
                <a:endParaRPr lang="zh-CN" altLang="en-US" sz="1200" dirty="0"/>
              </a:p>
            </p:txBody>
          </p:sp>
        </mc:Choice>
        <mc:Fallback xmlns="">
          <p:sp>
            <p:nvSpPr>
              <p:cNvPr id="31" name="矩形 30">
                <a:extLst>
                  <a:ext uri="{FF2B5EF4-FFF2-40B4-BE49-F238E27FC236}">
                    <a16:creationId xmlns:a16="http://schemas.microsoft.com/office/drawing/2014/main" id="{3DB68841-6466-4695-9846-659F14341D86}"/>
                  </a:ext>
                </a:extLst>
              </p:cNvPr>
              <p:cNvSpPr>
                <a:spLocks noRot="1" noChangeAspect="1" noMove="1" noResize="1" noEditPoints="1" noAdjustHandles="1" noChangeArrowheads="1" noChangeShapeType="1" noTextEdit="1"/>
              </p:cNvSpPr>
              <p:nvPr/>
            </p:nvSpPr>
            <p:spPr>
              <a:xfrm>
                <a:off x="2150521" y="4418251"/>
                <a:ext cx="615460" cy="188591"/>
              </a:xfrm>
              <a:prstGeom prst="rect">
                <a:avLst/>
              </a:prstGeom>
              <a:blipFill>
                <a:blip r:embed="rId5"/>
                <a:stretch>
                  <a:fillRect b="-6061"/>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5AA28B5C-B588-4E03-810A-88E79AAA8A30}"/>
              </a:ext>
            </a:extLst>
          </p:cNvPr>
          <p:cNvCxnSpPr/>
          <p:nvPr/>
        </p:nvCxnSpPr>
        <p:spPr>
          <a:xfrm flipV="1">
            <a:off x="1733707" y="5127420"/>
            <a:ext cx="3171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a16="http://schemas.microsoft.com/office/drawing/2014/main" id="{66A64E92-7352-4A34-9AC8-77E861B72FEE}"/>
              </a:ext>
            </a:extLst>
          </p:cNvPr>
          <p:cNvCxnSpPr/>
          <p:nvPr/>
        </p:nvCxnSpPr>
        <p:spPr>
          <a:xfrm>
            <a:off x="1886109" y="4933735"/>
            <a:ext cx="0" cy="387371"/>
          </a:xfrm>
          <a:prstGeom prst="line">
            <a:avLst/>
          </a:prstGeom>
        </p:spPr>
        <p:style>
          <a:lnRef idx="3">
            <a:schemeClr val="accent1"/>
          </a:lnRef>
          <a:fillRef idx="0">
            <a:schemeClr val="accent1"/>
          </a:fillRef>
          <a:effectRef idx="2">
            <a:schemeClr val="accent1"/>
          </a:effectRef>
          <a:fontRef idx="minor">
            <a:schemeClr val="tx1"/>
          </a:fontRef>
        </p:style>
      </p:cxnSp>
      <p:cxnSp>
        <p:nvCxnSpPr>
          <p:cNvPr id="35" name="直接箭头连接符 34">
            <a:extLst>
              <a:ext uri="{FF2B5EF4-FFF2-40B4-BE49-F238E27FC236}">
                <a16:creationId xmlns:a16="http://schemas.microsoft.com/office/drawing/2014/main" id="{2D6163ED-FB23-4033-8804-F3FFAB65E424}"/>
              </a:ext>
            </a:extLst>
          </p:cNvPr>
          <p:cNvCxnSpPr/>
          <p:nvPr/>
        </p:nvCxnSpPr>
        <p:spPr>
          <a:xfrm>
            <a:off x="1886109" y="4933735"/>
            <a:ext cx="1647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直接箭头连接符 35">
            <a:extLst>
              <a:ext uri="{FF2B5EF4-FFF2-40B4-BE49-F238E27FC236}">
                <a16:creationId xmlns:a16="http://schemas.microsoft.com/office/drawing/2014/main" id="{57721F4D-25B2-46D4-980B-45FD50763B3A}"/>
              </a:ext>
            </a:extLst>
          </p:cNvPr>
          <p:cNvCxnSpPr/>
          <p:nvPr/>
        </p:nvCxnSpPr>
        <p:spPr>
          <a:xfrm>
            <a:off x="1886109" y="5308856"/>
            <a:ext cx="1647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23740E19-30E5-4843-906E-0E88FEA109E0}"/>
                  </a:ext>
                </a:extLst>
              </p:cNvPr>
              <p:cNvSpPr/>
              <p:nvPr/>
            </p:nvSpPr>
            <p:spPr>
              <a:xfrm>
                <a:off x="2150520" y="4767568"/>
                <a:ext cx="615460" cy="18859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𝑞</m:t>
                          </m:r>
                        </m:e>
                        <m:sub>
                          <m:r>
                            <a:rPr lang="en-US" altLang="zh-CN" sz="1200" b="0" i="1" smtClean="0">
                              <a:solidFill>
                                <a:schemeClr val="tx1"/>
                              </a:solidFill>
                              <a:latin typeface="Cambria Math" panose="02040503050406030204" pitchFamily="18" charset="0"/>
                            </a:rPr>
                            <m:t>2</m:t>
                          </m:r>
                        </m:sub>
                      </m:sSub>
                    </m:oMath>
                  </m:oMathPara>
                </a14:m>
                <a:endParaRPr lang="zh-CN" altLang="en-US" sz="1200" dirty="0"/>
              </a:p>
            </p:txBody>
          </p:sp>
        </mc:Choice>
        <mc:Fallback xmlns="">
          <p:sp>
            <p:nvSpPr>
              <p:cNvPr id="37" name="矩形 36">
                <a:extLst>
                  <a:ext uri="{FF2B5EF4-FFF2-40B4-BE49-F238E27FC236}">
                    <a16:creationId xmlns:a16="http://schemas.microsoft.com/office/drawing/2014/main" id="{23740E19-30E5-4843-906E-0E88FEA109E0}"/>
                  </a:ext>
                </a:extLst>
              </p:cNvPr>
              <p:cNvSpPr>
                <a:spLocks noRot="1" noChangeAspect="1" noMove="1" noResize="1" noEditPoints="1" noAdjustHandles="1" noChangeArrowheads="1" noChangeShapeType="1" noTextEdit="1"/>
              </p:cNvSpPr>
              <p:nvPr/>
            </p:nvSpPr>
            <p:spPr>
              <a:xfrm>
                <a:off x="2150520" y="4767568"/>
                <a:ext cx="615460" cy="188591"/>
              </a:xfrm>
              <a:prstGeom prst="rect">
                <a:avLst/>
              </a:prstGeom>
              <a:blipFill>
                <a:blip r:embed="rId6"/>
                <a:stretch>
                  <a:fillRect b="-1818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F2939E91-61DD-4430-9639-C3318F21E1D9}"/>
                  </a:ext>
                </a:extLst>
              </p:cNvPr>
              <p:cNvSpPr/>
              <p:nvPr/>
            </p:nvSpPr>
            <p:spPr>
              <a:xfrm>
                <a:off x="2150520" y="5033124"/>
                <a:ext cx="615460" cy="18859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m:t>
                          </m:r>
                        </m:sub>
                      </m:sSub>
                    </m:oMath>
                  </m:oMathPara>
                </a14:m>
                <a:endParaRPr lang="zh-CN" altLang="en-US" sz="1200" dirty="0"/>
              </a:p>
            </p:txBody>
          </p:sp>
        </mc:Choice>
        <mc:Fallback xmlns="">
          <p:sp>
            <p:nvSpPr>
              <p:cNvPr id="38" name="矩形 37">
                <a:extLst>
                  <a:ext uri="{FF2B5EF4-FFF2-40B4-BE49-F238E27FC236}">
                    <a16:creationId xmlns:a16="http://schemas.microsoft.com/office/drawing/2014/main" id="{F2939E91-61DD-4430-9639-C3318F21E1D9}"/>
                  </a:ext>
                </a:extLst>
              </p:cNvPr>
              <p:cNvSpPr>
                <a:spLocks noRot="1" noChangeAspect="1" noMove="1" noResize="1" noEditPoints="1" noAdjustHandles="1" noChangeArrowheads="1" noChangeShapeType="1" noTextEdit="1"/>
              </p:cNvSpPr>
              <p:nvPr/>
            </p:nvSpPr>
            <p:spPr>
              <a:xfrm>
                <a:off x="2150520" y="5033124"/>
                <a:ext cx="615460" cy="188591"/>
              </a:xfrm>
              <a:prstGeom prst="rect">
                <a:avLst/>
              </a:prstGeom>
              <a:blipFill>
                <a:blip r:embed="rId7"/>
                <a:stretch>
                  <a:fillRect b="-60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1BB910EB-C103-4907-9E50-8C93A6FFC495}"/>
                  </a:ext>
                </a:extLst>
              </p:cNvPr>
              <p:cNvSpPr/>
              <p:nvPr/>
            </p:nvSpPr>
            <p:spPr>
              <a:xfrm>
                <a:off x="2150520" y="5298680"/>
                <a:ext cx="615460" cy="18859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𝑣</m:t>
                          </m:r>
                        </m:e>
                        <m:sub>
                          <m:r>
                            <a:rPr lang="en-US" altLang="zh-CN" sz="1200" b="0" i="1" smtClean="0">
                              <a:solidFill>
                                <a:schemeClr val="tx1"/>
                              </a:solidFill>
                              <a:latin typeface="Cambria Math" panose="02040503050406030204" pitchFamily="18" charset="0"/>
                            </a:rPr>
                            <m:t>2</m:t>
                          </m:r>
                        </m:sub>
                      </m:sSub>
                    </m:oMath>
                  </m:oMathPara>
                </a14:m>
                <a:endParaRPr lang="zh-CN" altLang="en-US" sz="1200" dirty="0"/>
              </a:p>
            </p:txBody>
          </p:sp>
        </mc:Choice>
        <mc:Fallback xmlns="">
          <p:sp>
            <p:nvSpPr>
              <p:cNvPr id="39" name="矩形 38">
                <a:extLst>
                  <a:ext uri="{FF2B5EF4-FFF2-40B4-BE49-F238E27FC236}">
                    <a16:creationId xmlns:a16="http://schemas.microsoft.com/office/drawing/2014/main" id="{1BB910EB-C103-4907-9E50-8C93A6FFC495}"/>
                  </a:ext>
                </a:extLst>
              </p:cNvPr>
              <p:cNvSpPr>
                <a:spLocks noRot="1" noChangeAspect="1" noMove="1" noResize="1" noEditPoints="1" noAdjustHandles="1" noChangeArrowheads="1" noChangeShapeType="1" noTextEdit="1"/>
              </p:cNvSpPr>
              <p:nvPr/>
            </p:nvSpPr>
            <p:spPr>
              <a:xfrm>
                <a:off x="2150520" y="5298680"/>
                <a:ext cx="615460" cy="188591"/>
              </a:xfrm>
              <a:prstGeom prst="rect">
                <a:avLst/>
              </a:prstGeom>
              <a:blipFill>
                <a:blip r:embed="rId8"/>
                <a:stretch>
                  <a:fillRect b="-9091"/>
                </a:stretch>
              </a:blipFill>
            </p:spPr>
            <p:txBody>
              <a:bodyPr/>
              <a:lstStyle/>
              <a:p>
                <a:r>
                  <a:rPr lang="zh-CN" altLang="en-US">
                    <a:noFill/>
                  </a:rPr>
                  <a:t> </a:t>
                </a:r>
              </a:p>
            </p:txBody>
          </p:sp>
        </mc:Fallback>
      </mc:AlternateContent>
      <p:cxnSp>
        <p:nvCxnSpPr>
          <p:cNvPr id="40" name="直接箭头连接符 39">
            <a:extLst>
              <a:ext uri="{FF2B5EF4-FFF2-40B4-BE49-F238E27FC236}">
                <a16:creationId xmlns:a16="http://schemas.microsoft.com/office/drawing/2014/main" id="{9411EA41-5B62-4F3C-B341-44201899794A}"/>
              </a:ext>
            </a:extLst>
          </p:cNvPr>
          <p:cNvCxnSpPr/>
          <p:nvPr/>
        </p:nvCxnSpPr>
        <p:spPr>
          <a:xfrm flipV="1">
            <a:off x="1733707" y="6173314"/>
            <a:ext cx="3171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直接连接符 40">
            <a:extLst>
              <a:ext uri="{FF2B5EF4-FFF2-40B4-BE49-F238E27FC236}">
                <a16:creationId xmlns:a16="http://schemas.microsoft.com/office/drawing/2014/main" id="{B0C3FCF6-60B2-4F09-8C63-5575BA063ECE}"/>
              </a:ext>
            </a:extLst>
          </p:cNvPr>
          <p:cNvCxnSpPr/>
          <p:nvPr/>
        </p:nvCxnSpPr>
        <p:spPr>
          <a:xfrm>
            <a:off x="1886109" y="5979629"/>
            <a:ext cx="0" cy="387371"/>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直接箭头连接符 41">
            <a:extLst>
              <a:ext uri="{FF2B5EF4-FFF2-40B4-BE49-F238E27FC236}">
                <a16:creationId xmlns:a16="http://schemas.microsoft.com/office/drawing/2014/main" id="{D78F8007-10C8-4B8A-BF3A-75A9E3A42948}"/>
              </a:ext>
            </a:extLst>
          </p:cNvPr>
          <p:cNvCxnSpPr/>
          <p:nvPr/>
        </p:nvCxnSpPr>
        <p:spPr>
          <a:xfrm>
            <a:off x="1886109" y="5979629"/>
            <a:ext cx="1647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a:extLst>
              <a:ext uri="{FF2B5EF4-FFF2-40B4-BE49-F238E27FC236}">
                <a16:creationId xmlns:a16="http://schemas.microsoft.com/office/drawing/2014/main" id="{3F60927F-3A89-4810-B48D-E32DEA0C1E72}"/>
              </a:ext>
            </a:extLst>
          </p:cNvPr>
          <p:cNvCxnSpPr/>
          <p:nvPr/>
        </p:nvCxnSpPr>
        <p:spPr>
          <a:xfrm>
            <a:off x="1886109" y="6354750"/>
            <a:ext cx="1647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4BFF08A3-5169-458E-A2DA-E870E6856AA6}"/>
                  </a:ext>
                </a:extLst>
              </p:cNvPr>
              <p:cNvSpPr/>
              <p:nvPr/>
            </p:nvSpPr>
            <p:spPr>
              <a:xfrm>
                <a:off x="2150520" y="5813462"/>
                <a:ext cx="615460" cy="18859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𝑞</m:t>
                          </m:r>
                        </m:e>
                        <m:sub>
                          <m:r>
                            <a:rPr lang="en-US" altLang="zh-CN" sz="1200" b="0" i="1" smtClean="0">
                              <a:solidFill>
                                <a:schemeClr val="tx1"/>
                              </a:solidFill>
                              <a:latin typeface="Cambria Math" panose="02040503050406030204" pitchFamily="18" charset="0"/>
                            </a:rPr>
                            <m:t>𝑛</m:t>
                          </m:r>
                        </m:sub>
                      </m:sSub>
                    </m:oMath>
                  </m:oMathPara>
                </a14:m>
                <a:endParaRPr lang="zh-CN" altLang="en-US" sz="1200" dirty="0"/>
              </a:p>
            </p:txBody>
          </p:sp>
        </mc:Choice>
        <mc:Fallback xmlns="">
          <p:sp>
            <p:nvSpPr>
              <p:cNvPr id="44" name="矩形 43">
                <a:extLst>
                  <a:ext uri="{FF2B5EF4-FFF2-40B4-BE49-F238E27FC236}">
                    <a16:creationId xmlns:a16="http://schemas.microsoft.com/office/drawing/2014/main" id="{4BFF08A3-5169-458E-A2DA-E870E6856AA6}"/>
                  </a:ext>
                </a:extLst>
              </p:cNvPr>
              <p:cNvSpPr>
                <a:spLocks noRot="1" noChangeAspect="1" noMove="1" noResize="1" noEditPoints="1" noAdjustHandles="1" noChangeArrowheads="1" noChangeShapeType="1" noTextEdit="1"/>
              </p:cNvSpPr>
              <p:nvPr/>
            </p:nvSpPr>
            <p:spPr>
              <a:xfrm>
                <a:off x="2150520" y="5813462"/>
                <a:ext cx="615460" cy="188591"/>
              </a:xfrm>
              <a:prstGeom prst="rect">
                <a:avLst/>
              </a:prstGeom>
              <a:blipFill>
                <a:blip r:embed="rId9"/>
                <a:stretch>
                  <a:fillRect b="-1515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9CE98DA-19C7-4ACB-AF45-1E00F6D64E87}"/>
                  </a:ext>
                </a:extLst>
              </p:cNvPr>
              <p:cNvSpPr/>
              <p:nvPr/>
            </p:nvSpPr>
            <p:spPr>
              <a:xfrm>
                <a:off x="2150520" y="6079018"/>
                <a:ext cx="615460" cy="18859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𝑛</m:t>
                          </m:r>
                        </m:sub>
                      </m:sSub>
                    </m:oMath>
                  </m:oMathPara>
                </a14:m>
                <a:endParaRPr lang="zh-CN" altLang="en-US" sz="1200" dirty="0"/>
              </a:p>
            </p:txBody>
          </p:sp>
        </mc:Choice>
        <mc:Fallback xmlns="">
          <p:sp>
            <p:nvSpPr>
              <p:cNvPr id="45" name="矩形 44">
                <a:extLst>
                  <a:ext uri="{FF2B5EF4-FFF2-40B4-BE49-F238E27FC236}">
                    <a16:creationId xmlns:a16="http://schemas.microsoft.com/office/drawing/2014/main" id="{49CE98DA-19C7-4ACB-AF45-1E00F6D64E87}"/>
                  </a:ext>
                </a:extLst>
              </p:cNvPr>
              <p:cNvSpPr>
                <a:spLocks noRot="1" noChangeAspect="1" noMove="1" noResize="1" noEditPoints="1" noAdjustHandles="1" noChangeArrowheads="1" noChangeShapeType="1" noTextEdit="1"/>
              </p:cNvSpPr>
              <p:nvPr/>
            </p:nvSpPr>
            <p:spPr>
              <a:xfrm>
                <a:off x="2150520" y="6079018"/>
                <a:ext cx="615460" cy="188591"/>
              </a:xfrm>
              <a:prstGeom prst="rect">
                <a:avLst/>
              </a:prstGeom>
              <a:blipFill>
                <a:blip r:embed="rId10"/>
                <a:stretch>
                  <a:fillRect b="-60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2581C125-F441-4B06-B36D-1685CD34E962}"/>
                  </a:ext>
                </a:extLst>
              </p:cNvPr>
              <p:cNvSpPr/>
              <p:nvPr/>
            </p:nvSpPr>
            <p:spPr>
              <a:xfrm>
                <a:off x="2150520" y="6344574"/>
                <a:ext cx="615460" cy="18859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𝑣</m:t>
                          </m:r>
                        </m:e>
                        <m:sub>
                          <m:r>
                            <a:rPr lang="en-US" altLang="zh-CN" sz="1200" b="0" i="1" smtClean="0">
                              <a:solidFill>
                                <a:schemeClr val="tx1"/>
                              </a:solidFill>
                              <a:latin typeface="Cambria Math" panose="02040503050406030204" pitchFamily="18" charset="0"/>
                            </a:rPr>
                            <m:t>𝑛</m:t>
                          </m:r>
                        </m:sub>
                      </m:sSub>
                    </m:oMath>
                  </m:oMathPara>
                </a14:m>
                <a:endParaRPr lang="zh-CN" altLang="en-US" sz="1200" dirty="0"/>
              </a:p>
            </p:txBody>
          </p:sp>
        </mc:Choice>
        <mc:Fallback xmlns="">
          <p:sp>
            <p:nvSpPr>
              <p:cNvPr id="46" name="矩形 45">
                <a:extLst>
                  <a:ext uri="{FF2B5EF4-FFF2-40B4-BE49-F238E27FC236}">
                    <a16:creationId xmlns:a16="http://schemas.microsoft.com/office/drawing/2014/main" id="{2581C125-F441-4B06-B36D-1685CD34E962}"/>
                  </a:ext>
                </a:extLst>
              </p:cNvPr>
              <p:cNvSpPr>
                <a:spLocks noRot="1" noChangeAspect="1" noMove="1" noResize="1" noEditPoints="1" noAdjustHandles="1" noChangeArrowheads="1" noChangeShapeType="1" noTextEdit="1"/>
              </p:cNvSpPr>
              <p:nvPr/>
            </p:nvSpPr>
            <p:spPr>
              <a:xfrm>
                <a:off x="2150520" y="6344574"/>
                <a:ext cx="615460" cy="188591"/>
              </a:xfrm>
              <a:prstGeom prst="rect">
                <a:avLst/>
              </a:prstGeom>
              <a:blipFill>
                <a:blip r:embed="rId11"/>
                <a:stretch>
                  <a:fillRect b="-303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C9DD09DA-8405-4A9E-9864-46818E4B86E4}"/>
              </a:ext>
            </a:extLst>
          </p:cNvPr>
          <p:cNvCxnSpPr>
            <a:stCxn id="22" idx="3"/>
          </p:cNvCxnSpPr>
          <p:nvPr/>
        </p:nvCxnSpPr>
        <p:spPr>
          <a:xfrm>
            <a:off x="2765981" y="3981435"/>
            <a:ext cx="610616" cy="94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ACBA6625-0F1D-4A44-BB4D-77FF8F2F7F0F}"/>
              </a:ext>
            </a:extLst>
          </p:cNvPr>
          <p:cNvCxnSpPr>
            <a:stCxn id="30" idx="3"/>
          </p:cNvCxnSpPr>
          <p:nvPr/>
        </p:nvCxnSpPr>
        <p:spPr>
          <a:xfrm flipV="1">
            <a:off x="2765981" y="4075730"/>
            <a:ext cx="593031" cy="171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F7F3CD7-997F-428D-97DC-5C0FFC992560}"/>
                  </a:ext>
                </a:extLst>
              </p:cNvPr>
              <p:cNvSpPr txBox="1"/>
              <p:nvPr/>
            </p:nvSpPr>
            <p:spPr>
              <a:xfrm>
                <a:off x="3258990" y="3779845"/>
                <a:ext cx="32238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α</m:t>
                          </m:r>
                        </m:e>
                        <m:sub>
                          <m:r>
                            <a:rPr lang="en-US" altLang="zh-CN" b="0" i="1" smtClean="0">
                              <a:latin typeface="Cambria Math" panose="02040503050406030204" pitchFamily="18" charset="0"/>
                            </a:rPr>
                            <m:t>1,1</m:t>
                          </m:r>
                        </m:sub>
                      </m:sSub>
                    </m:oMath>
                  </m:oMathPara>
                </a14:m>
                <a:endParaRPr lang="zh-CN" altLang="en-US" dirty="0"/>
              </a:p>
            </p:txBody>
          </p:sp>
        </mc:Choice>
        <mc:Fallback xmlns="">
          <p:sp>
            <p:nvSpPr>
              <p:cNvPr id="47" name="文本框 46">
                <a:extLst>
                  <a:ext uri="{FF2B5EF4-FFF2-40B4-BE49-F238E27FC236}">
                    <a16:creationId xmlns:a16="http://schemas.microsoft.com/office/drawing/2014/main" id="{7F7F3CD7-997F-428D-97DC-5C0FFC992560}"/>
                  </a:ext>
                </a:extLst>
              </p:cNvPr>
              <p:cNvSpPr txBox="1">
                <a:spLocks noRot="1" noChangeAspect="1" noMove="1" noResize="1" noEditPoints="1" noAdjustHandles="1" noChangeArrowheads="1" noChangeShapeType="1" noTextEdit="1"/>
              </p:cNvSpPr>
              <p:nvPr/>
            </p:nvSpPr>
            <p:spPr>
              <a:xfrm>
                <a:off x="3258990" y="3779845"/>
                <a:ext cx="322385" cy="381515"/>
              </a:xfrm>
              <a:prstGeom prst="rect">
                <a:avLst/>
              </a:prstGeom>
              <a:blipFill>
                <a:blip r:embed="rId12"/>
                <a:stretch>
                  <a:fillRect r="-59615"/>
                </a:stretch>
              </a:blipFill>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C42E0E6C-FC13-43E9-AD21-E29F1EDA297A}"/>
              </a:ext>
            </a:extLst>
          </p:cNvPr>
          <p:cNvCxnSpPr>
            <a:cxnSpLocks/>
            <a:stCxn id="22" idx="3"/>
          </p:cNvCxnSpPr>
          <p:nvPr/>
        </p:nvCxnSpPr>
        <p:spPr>
          <a:xfrm>
            <a:off x="2765981" y="3981435"/>
            <a:ext cx="610616" cy="978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FB7915E7-DE28-445D-9A31-DDEFAAE64E9B}"/>
              </a:ext>
            </a:extLst>
          </p:cNvPr>
          <p:cNvCxnSpPr/>
          <p:nvPr/>
        </p:nvCxnSpPr>
        <p:spPr>
          <a:xfrm flipV="1">
            <a:off x="2765981" y="4959760"/>
            <a:ext cx="593031" cy="171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75D4BE3B-9529-45BB-9FEC-85DDCB24740C}"/>
                  </a:ext>
                </a:extLst>
              </p:cNvPr>
              <p:cNvSpPr txBox="1"/>
              <p:nvPr/>
            </p:nvSpPr>
            <p:spPr>
              <a:xfrm>
                <a:off x="3258990" y="4663875"/>
                <a:ext cx="32238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α</m:t>
                          </m:r>
                        </m:e>
                        <m:sub>
                          <m:r>
                            <a:rPr lang="en-US" altLang="zh-CN" b="0" i="1" smtClean="0">
                              <a:latin typeface="Cambria Math" panose="02040503050406030204" pitchFamily="18" charset="0"/>
                            </a:rPr>
                            <m:t>1,2</m:t>
                          </m:r>
                        </m:sub>
                      </m:sSub>
                    </m:oMath>
                  </m:oMathPara>
                </a14:m>
                <a:endParaRPr lang="zh-CN" altLang="en-US" dirty="0"/>
              </a:p>
            </p:txBody>
          </p:sp>
        </mc:Choice>
        <mc:Fallback xmlns="">
          <p:sp>
            <p:nvSpPr>
              <p:cNvPr id="54" name="文本框 53">
                <a:extLst>
                  <a:ext uri="{FF2B5EF4-FFF2-40B4-BE49-F238E27FC236}">
                    <a16:creationId xmlns:a16="http://schemas.microsoft.com/office/drawing/2014/main" id="{75D4BE3B-9529-45BB-9FEC-85DDCB24740C}"/>
                  </a:ext>
                </a:extLst>
              </p:cNvPr>
              <p:cNvSpPr txBox="1">
                <a:spLocks noRot="1" noChangeAspect="1" noMove="1" noResize="1" noEditPoints="1" noAdjustHandles="1" noChangeArrowheads="1" noChangeShapeType="1" noTextEdit="1"/>
              </p:cNvSpPr>
              <p:nvPr/>
            </p:nvSpPr>
            <p:spPr>
              <a:xfrm>
                <a:off x="3258990" y="4663875"/>
                <a:ext cx="322385" cy="381515"/>
              </a:xfrm>
              <a:prstGeom prst="rect">
                <a:avLst/>
              </a:prstGeom>
              <a:blipFill>
                <a:blip r:embed="rId13"/>
                <a:stretch>
                  <a:fillRect r="-59615"/>
                </a:stretch>
              </a:blipFill>
            </p:spPr>
            <p:txBody>
              <a:bodyPr/>
              <a:lstStyle/>
              <a:p>
                <a:r>
                  <a:rPr lang="zh-CN" altLang="en-US">
                    <a:noFill/>
                  </a:rPr>
                  <a:t> </a:t>
                </a:r>
              </a:p>
            </p:txBody>
          </p:sp>
        </mc:Fallback>
      </mc:AlternateContent>
      <p:cxnSp>
        <p:nvCxnSpPr>
          <p:cNvPr id="55" name="直接箭头连接符 54">
            <a:extLst>
              <a:ext uri="{FF2B5EF4-FFF2-40B4-BE49-F238E27FC236}">
                <a16:creationId xmlns:a16="http://schemas.microsoft.com/office/drawing/2014/main" id="{E854F642-4C8F-4011-B9EE-BD3BF0C4B81A}"/>
              </a:ext>
            </a:extLst>
          </p:cNvPr>
          <p:cNvCxnSpPr>
            <a:cxnSpLocks/>
            <a:stCxn id="22" idx="3"/>
          </p:cNvCxnSpPr>
          <p:nvPr/>
        </p:nvCxnSpPr>
        <p:spPr>
          <a:xfrm>
            <a:off x="2765981" y="3981435"/>
            <a:ext cx="610238" cy="20516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02598B44-9A77-4A32-BE31-79921F27E38E}"/>
              </a:ext>
            </a:extLst>
          </p:cNvPr>
          <p:cNvCxnSpPr/>
          <p:nvPr/>
        </p:nvCxnSpPr>
        <p:spPr>
          <a:xfrm flipV="1">
            <a:off x="2765603" y="6033113"/>
            <a:ext cx="593031" cy="171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6FDB6BBA-F03A-4ED2-812D-A8C842844584}"/>
                  </a:ext>
                </a:extLst>
              </p:cNvPr>
              <p:cNvSpPr txBox="1"/>
              <p:nvPr/>
            </p:nvSpPr>
            <p:spPr>
              <a:xfrm>
                <a:off x="3258612" y="5737228"/>
                <a:ext cx="32238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α</m:t>
                          </m:r>
                        </m:e>
                        <m:sub>
                          <m:r>
                            <a:rPr lang="en-US" altLang="zh-CN" b="0" i="1" smtClean="0">
                              <a:latin typeface="Cambria Math" panose="02040503050406030204" pitchFamily="18" charset="0"/>
                            </a:rPr>
                            <m:t>1,</m:t>
                          </m:r>
                          <m:r>
                            <m:rPr>
                              <m:sty m:val="p"/>
                            </m:rPr>
                            <a:rPr lang="en-US" altLang="zh-CN" i="1">
                              <a:latin typeface="Cambria Math" panose="02040503050406030204" pitchFamily="18" charset="0"/>
                            </a:rPr>
                            <m:t>n</m:t>
                          </m:r>
                        </m:sub>
                      </m:sSub>
                    </m:oMath>
                  </m:oMathPara>
                </a14:m>
                <a:endParaRPr lang="zh-CN" altLang="en-US" dirty="0"/>
              </a:p>
            </p:txBody>
          </p:sp>
        </mc:Choice>
        <mc:Fallback xmlns="">
          <p:sp>
            <p:nvSpPr>
              <p:cNvPr id="57" name="文本框 56">
                <a:extLst>
                  <a:ext uri="{FF2B5EF4-FFF2-40B4-BE49-F238E27FC236}">
                    <a16:creationId xmlns:a16="http://schemas.microsoft.com/office/drawing/2014/main" id="{6FDB6BBA-F03A-4ED2-812D-A8C842844584}"/>
                  </a:ext>
                </a:extLst>
              </p:cNvPr>
              <p:cNvSpPr txBox="1">
                <a:spLocks noRot="1" noChangeAspect="1" noMove="1" noResize="1" noEditPoints="1" noAdjustHandles="1" noChangeArrowheads="1" noChangeShapeType="1" noTextEdit="1"/>
              </p:cNvSpPr>
              <p:nvPr/>
            </p:nvSpPr>
            <p:spPr>
              <a:xfrm>
                <a:off x="3258612" y="5737228"/>
                <a:ext cx="322385" cy="381515"/>
              </a:xfrm>
              <a:prstGeom prst="rect">
                <a:avLst/>
              </a:prstGeom>
              <a:blipFill>
                <a:blip r:embed="rId14"/>
                <a:stretch>
                  <a:fillRect r="-59615"/>
                </a:stretch>
              </a:blipFill>
            </p:spPr>
            <p:txBody>
              <a:bodyPr/>
              <a:lstStyle/>
              <a:p>
                <a:r>
                  <a:rPr lang="zh-CN" altLang="en-US">
                    <a:noFill/>
                  </a:rPr>
                  <a:t> </a:t>
                </a:r>
              </a:p>
            </p:txBody>
          </p:sp>
        </mc:Fallback>
      </mc:AlternateContent>
      <p:cxnSp>
        <p:nvCxnSpPr>
          <p:cNvPr id="58" name="直接连接符 57">
            <a:extLst>
              <a:ext uri="{FF2B5EF4-FFF2-40B4-BE49-F238E27FC236}">
                <a16:creationId xmlns:a16="http://schemas.microsoft.com/office/drawing/2014/main" id="{1B1E2B04-C762-4900-A9F1-A6FFCF272419}"/>
              </a:ext>
            </a:extLst>
          </p:cNvPr>
          <p:cNvCxnSpPr>
            <a:cxnSpLocks/>
          </p:cNvCxnSpPr>
          <p:nvPr/>
        </p:nvCxnSpPr>
        <p:spPr>
          <a:xfrm>
            <a:off x="4466756" y="4148919"/>
            <a:ext cx="0" cy="25689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9936" name="椭圆 39935">
            <a:extLst>
              <a:ext uri="{FF2B5EF4-FFF2-40B4-BE49-F238E27FC236}">
                <a16:creationId xmlns:a16="http://schemas.microsoft.com/office/drawing/2014/main" id="{ABFDD746-9211-41FE-BBEE-5EFCB039AD7D}"/>
              </a:ext>
            </a:extLst>
          </p:cNvPr>
          <p:cNvSpPr/>
          <p:nvPr/>
        </p:nvSpPr>
        <p:spPr>
          <a:xfrm>
            <a:off x="4385591" y="4405582"/>
            <a:ext cx="161571" cy="1696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X</a:t>
            </a:r>
            <a:endParaRPr lang="zh-CN" altLang="en-US" dirty="0">
              <a:solidFill>
                <a:schemeClr val="tx1"/>
              </a:solidFill>
            </a:endParaRPr>
          </a:p>
        </p:txBody>
      </p:sp>
      <p:cxnSp>
        <p:nvCxnSpPr>
          <p:cNvPr id="71" name="直接连接符 70">
            <a:extLst>
              <a:ext uri="{FF2B5EF4-FFF2-40B4-BE49-F238E27FC236}">
                <a16:creationId xmlns:a16="http://schemas.microsoft.com/office/drawing/2014/main" id="{B4B22C55-49C3-43E6-AB5C-7090C8DE707E}"/>
              </a:ext>
            </a:extLst>
          </p:cNvPr>
          <p:cNvCxnSpPr>
            <a:cxnSpLocks/>
          </p:cNvCxnSpPr>
          <p:nvPr/>
        </p:nvCxnSpPr>
        <p:spPr>
          <a:xfrm flipV="1">
            <a:off x="4537715" y="4497599"/>
            <a:ext cx="573037" cy="968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2" name="直接连接符 71">
            <a:extLst>
              <a:ext uri="{FF2B5EF4-FFF2-40B4-BE49-F238E27FC236}">
                <a16:creationId xmlns:a16="http://schemas.microsoft.com/office/drawing/2014/main" id="{D1DE39DB-047D-4116-8553-F8C8D0FB96B2}"/>
              </a:ext>
            </a:extLst>
          </p:cNvPr>
          <p:cNvCxnSpPr>
            <a:cxnSpLocks/>
          </p:cNvCxnSpPr>
          <p:nvPr/>
        </p:nvCxnSpPr>
        <p:spPr>
          <a:xfrm>
            <a:off x="4466756" y="5006222"/>
            <a:ext cx="0" cy="25689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74" name="椭圆 73">
            <a:extLst>
              <a:ext uri="{FF2B5EF4-FFF2-40B4-BE49-F238E27FC236}">
                <a16:creationId xmlns:a16="http://schemas.microsoft.com/office/drawing/2014/main" id="{0E3CD6DC-522E-4553-BBE6-32F0EE25F471}"/>
              </a:ext>
            </a:extLst>
          </p:cNvPr>
          <p:cNvSpPr/>
          <p:nvPr/>
        </p:nvSpPr>
        <p:spPr>
          <a:xfrm>
            <a:off x="4385591" y="5262885"/>
            <a:ext cx="161571" cy="1696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X</a:t>
            </a:r>
            <a:endParaRPr lang="zh-CN" altLang="en-US" dirty="0">
              <a:solidFill>
                <a:schemeClr val="tx1"/>
              </a:solidFill>
            </a:endParaRPr>
          </a:p>
        </p:txBody>
      </p:sp>
      <p:cxnSp>
        <p:nvCxnSpPr>
          <p:cNvPr id="75" name="直接连接符 74">
            <a:extLst>
              <a:ext uri="{FF2B5EF4-FFF2-40B4-BE49-F238E27FC236}">
                <a16:creationId xmlns:a16="http://schemas.microsoft.com/office/drawing/2014/main" id="{E8376215-20D5-4174-B893-15468CB6D597}"/>
              </a:ext>
            </a:extLst>
          </p:cNvPr>
          <p:cNvCxnSpPr>
            <a:cxnSpLocks/>
          </p:cNvCxnSpPr>
          <p:nvPr/>
        </p:nvCxnSpPr>
        <p:spPr>
          <a:xfrm flipV="1">
            <a:off x="4537715" y="5354902"/>
            <a:ext cx="573037" cy="968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6" name="直接连接符 75">
            <a:extLst>
              <a:ext uri="{FF2B5EF4-FFF2-40B4-BE49-F238E27FC236}">
                <a16:creationId xmlns:a16="http://schemas.microsoft.com/office/drawing/2014/main" id="{71D4DCB6-1296-4A5F-A079-C931E8263474}"/>
              </a:ext>
            </a:extLst>
          </p:cNvPr>
          <p:cNvCxnSpPr>
            <a:cxnSpLocks/>
          </p:cNvCxnSpPr>
          <p:nvPr/>
        </p:nvCxnSpPr>
        <p:spPr>
          <a:xfrm>
            <a:off x="4466378" y="6101035"/>
            <a:ext cx="0" cy="25689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78" name="椭圆 77">
            <a:extLst>
              <a:ext uri="{FF2B5EF4-FFF2-40B4-BE49-F238E27FC236}">
                <a16:creationId xmlns:a16="http://schemas.microsoft.com/office/drawing/2014/main" id="{7B1B3CF6-AA88-4BDC-8794-56602B692C5D}"/>
              </a:ext>
            </a:extLst>
          </p:cNvPr>
          <p:cNvSpPr/>
          <p:nvPr/>
        </p:nvSpPr>
        <p:spPr>
          <a:xfrm>
            <a:off x="4385213" y="6357698"/>
            <a:ext cx="161571" cy="1696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X</a:t>
            </a:r>
            <a:endParaRPr lang="zh-CN" altLang="en-US" dirty="0">
              <a:solidFill>
                <a:schemeClr val="tx1"/>
              </a:solidFill>
            </a:endParaRPr>
          </a:p>
        </p:txBody>
      </p:sp>
      <p:cxnSp>
        <p:nvCxnSpPr>
          <p:cNvPr id="79" name="直接连接符 78">
            <a:extLst>
              <a:ext uri="{FF2B5EF4-FFF2-40B4-BE49-F238E27FC236}">
                <a16:creationId xmlns:a16="http://schemas.microsoft.com/office/drawing/2014/main" id="{24BFD294-6E64-439C-A54A-01166BF6133D}"/>
              </a:ext>
            </a:extLst>
          </p:cNvPr>
          <p:cNvCxnSpPr>
            <a:cxnSpLocks/>
          </p:cNvCxnSpPr>
          <p:nvPr/>
        </p:nvCxnSpPr>
        <p:spPr>
          <a:xfrm flipV="1">
            <a:off x="4537337" y="6449715"/>
            <a:ext cx="573037" cy="968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39941" name="直接连接符 39940">
            <a:extLst>
              <a:ext uri="{FF2B5EF4-FFF2-40B4-BE49-F238E27FC236}">
                <a16:creationId xmlns:a16="http://schemas.microsoft.com/office/drawing/2014/main" id="{4F22A6F9-96BF-4693-ABE7-C3A887285CAE}"/>
              </a:ext>
            </a:extLst>
          </p:cNvPr>
          <p:cNvCxnSpPr/>
          <p:nvPr/>
        </p:nvCxnSpPr>
        <p:spPr>
          <a:xfrm flipV="1">
            <a:off x="5110374" y="3887139"/>
            <a:ext cx="0" cy="2562576"/>
          </a:xfrm>
          <a:prstGeom prst="line">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1" name="文本框 90">
            <a:extLst>
              <a:ext uri="{FF2B5EF4-FFF2-40B4-BE49-F238E27FC236}">
                <a16:creationId xmlns:a16="http://schemas.microsoft.com/office/drawing/2014/main" id="{E4609D17-2931-49A6-9DC9-AFAB552C373A}"/>
              </a:ext>
            </a:extLst>
          </p:cNvPr>
          <p:cNvSpPr txBox="1"/>
          <p:nvPr/>
        </p:nvSpPr>
        <p:spPr>
          <a:xfrm rot="5400000">
            <a:off x="8081772" y="5537210"/>
            <a:ext cx="697523" cy="369332"/>
          </a:xfrm>
          <a:prstGeom prst="rect">
            <a:avLst/>
          </a:prstGeom>
          <a:noFill/>
        </p:spPr>
        <p:txBody>
          <a:bodyPr wrap="square" rtlCol="0">
            <a:spAutoFit/>
          </a:bodyPr>
          <a:lstStyle/>
          <a:p>
            <a:pPr algn="ctr"/>
            <a:r>
              <a:rPr lang="en-US" altLang="zh-CN" dirty="0"/>
              <a:t>…</a:t>
            </a:r>
            <a:endParaRPr lang="zh-CN" altLang="en-US" dirty="0"/>
          </a:p>
        </p:txBody>
      </p:sp>
      <p:sp>
        <p:nvSpPr>
          <p:cNvPr id="39946" name="文本框 39945">
            <a:extLst>
              <a:ext uri="{FF2B5EF4-FFF2-40B4-BE49-F238E27FC236}">
                <a16:creationId xmlns:a16="http://schemas.microsoft.com/office/drawing/2014/main" id="{53DADB99-54A3-4F79-ABB6-D2EED1F496DB}"/>
              </a:ext>
            </a:extLst>
          </p:cNvPr>
          <p:cNvSpPr txBox="1"/>
          <p:nvPr/>
        </p:nvSpPr>
        <p:spPr>
          <a:xfrm>
            <a:off x="6936276" y="1275610"/>
            <a:ext cx="2157047" cy="1477328"/>
          </a:xfrm>
          <a:prstGeom prst="rect">
            <a:avLst/>
          </a:prstGeom>
          <a:noFill/>
        </p:spPr>
        <p:txBody>
          <a:bodyPr wrap="square" rtlCol="0">
            <a:spAutoFit/>
          </a:bodyPr>
          <a:lstStyle/>
          <a:p>
            <a:r>
              <a:rPr lang="zh-CN" altLang="en-US" dirty="0"/>
              <a:t>在时序信息处理过程中引入自注意力机制，可以助每个时刻的信息观察到整体的时序变化</a:t>
            </a:r>
          </a:p>
        </p:txBody>
      </p:sp>
      <p:pic>
        <p:nvPicPr>
          <p:cNvPr id="39950" name="图片 39949">
            <a:extLst>
              <a:ext uri="{FF2B5EF4-FFF2-40B4-BE49-F238E27FC236}">
                <a16:creationId xmlns:a16="http://schemas.microsoft.com/office/drawing/2014/main" id="{EF2C5B99-F44F-43DB-9398-2DD8D4F916C1}"/>
              </a:ext>
            </a:extLst>
          </p:cNvPr>
          <p:cNvPicPr>
            <a:picLocks noChangeAspect="1"/>
          </p:cNvPicPr>
          <p:nvPr/>
        </p:nvPicPr>
        <p:blipFill>
          <a:blip r:embed="rId15"/>
          <a:stretch>
            <a:fillRect/>
          </a:stretch>
        </p:blipFill>
        <p:spPr>
          <a:xfrm>
            <a:off x="67479" y="867837"/>
            <a:ext cx="6718645" cy="2578233"/>
          </a:xfrm>
          <a:prstGeom prst="rect">
            <a:avLst/>
          </a:prstGeom>
        </p:spPr>
      </p:pic>
      <p:pic>
        <p:nvPicPr>
          <p:cNvPr id="39956" name="图片 39955">
            <a:extLst>
              <a:ext uri="{FF2B5EF4-FFF2-40B4-BE49-F238E27FC236}">
                <a16:creationId xmlns:a16="http://schemas.microsoft.com/office/drawing/2014/main" id="{BD2096B2-16CF-487F-89E4-74A4F2DF9AB2}"/>
              </a:ext>
            </a:extLst>
          </p:cNvPr>
          <p:cNvPicPr>
            <a:picLocks noChangeAspect="1"/>
          </p:cNvPicPr>
          <p:nvPr/>
        </p:nvPicPr>
        <p:blipFill>
          <a:blip r:embed="rId16"/>
          <a:stretch>
            <a:fillRect/>
          </a:stretch>
        </p:blipFill>
        <p:spPr>
          <a:xfrm>
            <a:off x="315262" y="4090455"/>
            <a:ext cx="1395323" cy="281920"/>
          </a:xfrm>
          <a:prstGeom prst="rect">
            <a:avLst/>
          </a:prstGeom>
        </p:spPr>
      </p:pic>
      <p:pic>
        <p:nvPicPr>
          <p:cNvPr id="102" name="图片 101">
            <a:extLst>
              <a:ext uri="{FF2B5EF4-FFF2-40B4-BE49-F238E27FC236}">
                <a16:creationId xmlns:a16="http://schemas.microsoft.com/office/drawing/2014/main" id="{DD75833B-DC14-4292-A6D7-26E9C116143F}"/>
              </a:ext>
            </a:extLst>
          </p:cNvPr>
          <p:cNvPicPr>
            <a:picLocks noChangeAspect="1"/>
          </p:cNvPicPr>
          <p:nvPr/>
        </p:nvPicPr>
        <p:blipFill>
          <a:blip r:embed="rId16"/>
          <a:stretch>
            <a:fillRect/>
          </a:stretch>
        </p:blipFill>
        <p:spPr>
          <a:xfrm>
            <a:off x="315262" y="4983000"/>
            <a:ext cx="1395323" cy="281920"/>
          </a:xfrm>
          <a:prstGeom prst="rect">
            <a:avLst/>
          </a:prstGeom>
        </p:spPr>
      </p:pic>
      <p:pic>
        <p:nvPicPr>
          <p:cNvPr id="103" name="图片 102">
            <a:extLst>
              <a:ext uri="{FF2B5EF4-FFF2-40B4-BE49-F238E27FC236}">
                <a16:creationId xmlns:a16="http://schemas.microsoft.com/office/drawing/2014/main" id="{48AA983F-73AA-43D9-8D8E-0AC4BC16D261}"/>
              </a:ext>
            </a:extLst>
          </p:cNvPr>
          <p:cNvPicPr>
            <a:picLocks noChangeAspect="1"/>
          </p:cNvPicPr>
          <p:nvPr/>
        </p:nvPicPr>
        <p:blipFill>
          <a:blip r:embed="rId16"/>
          <a:stretch>
            <a:fillRect/>
          </a:stretch>
        </p:blipFill>
        <p:spPr>
          <a:xfrm>
            <a:off x="315262" y="6058216"/>
            <a:ext cx="1395323" cy="281920"/>
          </a:xfrm>
          <a:prstGeom prst="rect">
            <a:avLst/>
          </a:prstGeom>
        </p:spPr>
      </p:pic>
      <p:pic>
        <p:nvPicPr>
          <p:cNvPr id="39961" name="图片 39960">
            <a:extLst>
              <a:ext uri="{FF2B5EF4-FFF2-40B4-BE49-F238E27FC236}">
                <a16:creationId xmlns:a16="http://schemas.microsoft.com/office/drawing/2014/main" id="{B39B6DAF-9BE2-4FE8-AE2B-03FD6ABC072B}"/>
              </a:ext>
            </a:extLst>
          </p:cNvPr>
          <p:cNvPicPr>
            <a:picLocks noChangeAspect="1"/>
          </p:cNvPicPr>
          <p:nvPr/>
        </p:nvPicPr>
        <p:blipFill>
          <a:blip r:embed="rId17"/>
          <a:stretch>
            <a:fillRect/>
          </a:stretch>
        </p:blipFill>
        <p:spPr>
          <a:xfrm>
            <a:off x="4738334" y="3608372"/>
            <a:ext cx="1395322" cy="255480"/>
          </a:xfrm>
          <a:prstGeom prst="rect">
            <a:avLst/>
          </a:prstGeom>
        </p:spPr>
      </p:pic>
      <p:pic>
        <p:nvPicPr>
          <p:cNvPr id="107" name="图片 106">
            <a:extLst>
              <a:ext uri="{FF2B5EF4-FFF2-40B4-BE49-F238E27FC236}">
                <a16:creationId xmlns:a16="http://schemas.microsoft.com/office/drawing/2014/main" id="{C0C83CDB-9063-49E2-B4FE-99417EC7A364}"/>
              </a:ext>
            </a:extLst>
          </p:cNvPr>
          <p:cNvPicPr>
            <a:picLocks noChangeAspect="1"/>
          </p:cNvPicPr>
          <p:nvPr/>
        </p:nvPicPr>
        <p:blipFill>
          <a:blip r:embed="rId17"/>
          <a:stretch>
            <a:fillRect/>
          </a:stretch>
        </p:blipFill>
        <p:spPr>
          <a:xfrm>
            <a:off x="7658271" y="4473691"/>
            <a:ext cx="1395322" cy="255480"/>
          </a:xfrm>
          <a:prstGeom prst="rect">
            <a:avLst/>
          </a:prstGeom>
        </p:spPr>
      </p:pic>
      <p:pic>
        <p:nvPicPr>
          <p:cNvPr id="108" name="图片 107">
            <a:extLst>
              <a:ext uri="{FF2B5EF4-FFF2-40B4-BE49-F238E27FC236}">
                <a16:creationId xmlns:a16="http://schemas.microsoft.com/office/drawing/2014/main" id="{6801C1BB-D586-409E-AD68-2959BA23AACB}"/>
              </a:ext>
            </a:extLst>
          </p:cNvPr>
          <p:cNvPicPr>
            <a:picLocks noChangeAspect="1"/>
          </p:cNvPicPr>
          <p:nvPr/>
        </p:nvPicPr>
        <p:blipFill>
          <a:blip r:embed="rId17"/>
          <a:stretch>
            <a:fillRect/>
          </a:stretch>
        </p:blipFill>
        <p:spPr>
          <a:xfrm>
            <a:off x="7675022" y="5017756"/>
            <a:ext cx="1395322" cy="255480"/>
          </a:xfrm>
          <a:prstGeom prst="rect">
            <a:avLst/>
          </a:prstGeom>
        </p:spPr>
      </p:pic>
      <p:pic>
        <p:nvPicPr>
          <p:cNvPr id="109" name="图片 108">
            <a:extLst>
              <a:ext uri="{FF2B5EF4-FFF2-40B4-BE49-F238E27FC236}">
                <a16:creationId xmlns:a16="http://schemas.microsoft.com/office/drawing/2014/main" id="{618421DD-D30C-4F76-940E-79AE3E61D638}"/>
              </a:ext>
            </a:extLst>
          </p:cNvPr>
          <p:cNvPicPr>
            <a:picLocks noChangeAspect="1"/>
          </p:cNvPicPr>
          <p:nvPr/>
        </p:nvPicPr>
        <p:blipFill>
          <a:blip r:embed="rId17"/>
          <a:stretch>
            <a:fillRect/>
          </a:stretch>
        </p:blipFill>
        <p:spPr>
          <a:xfrm>
            <a:off x="7675022" y="5851110"/>
            <a:ext cx="1395322" cy="255480"/>
          </a:xfrm>
          <a:prstGeom prst="rect">
            <a:avLst/>
          </a:prstGeom>
        </p:spPr>
      </p:pic>
      <p:sp>
        <p:nvSpPr>
          <p:cNvPr id="39970" name="文本框 39969">
            <a:extLst>
              <a:ext uri="{FF2B5EF4-FFF2-40B4-BE49-F238E27FC236}">
                <a16:creationId xmlns:a16="http://schemas.microsoft.com/office/drawing/2014/main" id="{58C21503-4A3A-44CB-8DF3-18BFC78A53E6}"/>
              </a:ext>
            </a:extLst>
          </p:cNvPr>
          <p:cNvSpPr txBox="1"/>
          <p:nvPr/>
        </p:nvSpPr>
        <p:spPr>
          <a:xfrm>
            <a:off x="346987" y="3893975"/>
            <a:ext cx="496239" cy="276999"/>
          </a:xfrm>
          <a:prstGeom prst="rect">
            <a:avLst/>
          </a:prstGeom>
          <a:noFill/>
        </p:spPr>
        <p:txBody>
          <a:bodyPr wrap="square" rtlCol="0">
            <a:spAutoFit/>
          </a:bodyPr>
          <a:lstStyle/>
          <a:p>
            <a:r>
              <a:rPr lang="en-US" altLang="zh-CN" sz="1200" dirty="0"/>
              <a:t>t1</a:t>
            </a:r>
            <a:endParaRPr lang="zh-CN" altLang="en-US" sz="1200" dirty="0"/>
          </a:p>
        </p:txBody>
      </p:sp>
      <p:sp>
        <p:nvSpPr>
          <p:cNvPr id="123" name="文本框 122">
            <a:extLst>
              <a:ext uri="{FF2B5EF4-FFF2-40B4-BE49-F238E27FC236}">
                <a16:creationId xmlns:a16="http://schemas.microsoft.com/office/drawing/2014/main" id="{29381227-BAAE-49E1-B6D3-AD5689D3E35C}"/>
              </a:ext>
            </a:extLst>
          </p:cNvPr>
          <p:cNvSpPr txBox="1"/>
          <p:nvPr/>
        </p:nvSpPr>
        <p:spPr>
          <a:xfrm>
            <a:off x="354736" y="4735605"/>
            <a:ext cx="496239" cy="276999"/>
          </a:xfrm>
          <a:prstGeom prst="rect">
            <a:avLst/>
          </a:prstGeom>
          <a:noFill/>
        </p:spPr>
        <p:txBody>
          <a:bodyPr wrap="square" rtlCol="0">
            <a:spAutoFit/>
          </a:bodyPr>
          <a:lstStyle/>
          <a:p>
            <a:r>
              <a:rPr lang="en-US" altLang="zh-CN" sz="1200" dirty="0"/>
              <a:t>t2</a:t>
            </a:r>
            <a:endParaRPr lang="zh-CN" altLang="en-US" sz="1200" dirty="0"/>
          </a:p>
        </p:txBody>
      </p:sp>
      <p:sp>
        <p:nvSpPr>
          <p:cNvPr id="124" name="文本框 123">
            <a:extLst>
              <a:ext uri="{FF2B5EF4-FFF2-40B4-BE49-F238E27FC236}">
                <a16:creationId xmlns:a16="http://schemas.microsoft.com/office/drawing/2014/main" id="{F1DF1C2B-5487-43EA-801D-08608646C3A8}"/>
              </a:ext>
            </a:extLst>
          </p:cNvPr>
          <p:cNvSpPr txBox="1"/>
          <p:nvPr/>
        </p:nvSpPr>
        <p:spPr>
          <a:xfrm>
            <a:off x="338011" y="5802019"/>
            <a:ext cx="496239" cy="276999"/>
          </a:xfrm>
          <a:prstGeom prst="rect">
            <a:avLst/>
          </a:prstGeom>
          <a:noFill/>
        </p:spPr>
        <p:txBody>
          <a:bodyPr wrap="square" rtlCol="0">
            <a:spAutoFit/>
          </a:bodyPr>
          <a:lstStyle/>
          <a:p>
            <a:r>
              <a:rPr lang="en-US" altLang="zh-CN" sz="1200" dirty="0"/>
              <a:t>tn</a:t>
            </a:r>
            <a:endParaRPr lang="zh-CN" altLang="en-US" sz="1200" dirty="0"/>
          </a:p>
        </p:txBody>
      </p:sp>
      <p:sp>
        <p:nvSpPr>
          <p:cNvPr id="125" name="文本框 124">
            <a:extLst>
              <a:ext uri="{FF2B5EF4-FFF2-40B4-BE49-F238E27FC236}">
                <a16:creationId xmlns:a16="http://schemas.microsoft.com/office/drawing/2014/main" id="{462263C0-16C5-47AA-A765-A3427C6722A5}"/>
              </a:ext>
            </a:extLst>
          </p:cNvPr>
          <p:cNvSpPr txBox="1"/>
          <p:nvPr/>
        </p:nvSpPr>
        <p:spPr>
          <a:xfrm>
            <a:off x="7599067" y="4163027"/>
            <a:ext cx="831466" cy="276999"/>
          </a:xfrm>
          <a:prstGeom prst="rect">
            <a:avLst/>
          </a:prstGeom>
          <a:noFill/>
        </p:spPr>
        <p:txBody>
          <a:bodyPr wrap="square" rtlCol="0">
            <a:spAutoFit/>
          </a:bodyPr>
          <a:lstStyle/>
          <a:p>
            <a:r>
              <a:rPr lang="en-US" altLang="zh-CN" sz="1200" dirty="0"/>
              <a:t>Attn_t1</a:t>
            </a:r>
            <a:endParaRPr lang="zh-CN" altLang="en-US" sz="1200" dirty="0"/>
          </a:p>
        </p:txBody>
      </p:sp>
      <p:sp>
        <p:nvSpPr>
          <p:cNvPr id="126" name="文本框 125">
            <a:extLst>
              <a:ext uri="{FF2B5EF4-FFF2-40B4-BE49-F238E27FC236}">
                <a16:creationId xmlns:a16="http://schemas.microsoft.com/office/drawing/2014/main" id="{D57E872E-8C91-4120-A6F1-EA7075FD162D}"/>
              </a:ext>
            </a:extLst>
          </p:cNvPr>
          <p:cNvSpPr txBox="1"/>
          <p:nvPr/>
        </p:nvSpPr>
        <p:spPr>
          <a:xfrm>
            <a:off x="4745710" y="3377918"/>
            <a:ext cx="831466" cy="276999"/>
          </a:xfrm>
          <a:prstGeom prst="rect">
            <a:avLst/>
          </a:prstGeom>
          <a:noFill/>
        </p:spPr>
        <p:txBody>
          <a:bodyPr wrap="square" rtlCol="0">
            <a:spAutoFit/>
          </a:bodyPr>
          <a:lstStyle/>
          <a:p>
            <a:r>
              <a:rPr lang="en-US" altLang="zh-CN" sz="1200" dirty="0"/>
              <a:t>Attn_t1</a:t>
            </a:r>
            <a:endParaRPr lang="zh-CN" altLang="en-US" sz="1200" dirty="0"/>
          </a:p>
        </p:txBody>
      </p:sp>
      <p:sp>
        <p:nvSpPr>
          <p:cNvPr id="127" name="文本框 126">
            <a:extLst>
              <a:ext uri="{FF2B5EF4-FFF2-40B4-BE49-F238E27FC236}">
                <a16:creationId xmlns:a16="http://schemas.microsoft.com/office/drawing/2014/main" id="{2AC72B72-CDBF-44A6-B8A3-CCDBF1E70C6F}"/>
              </a:ext>
            </a:extLst>
          </p:cNvPr>
          <p:cNvSpPr txBox="1"/>
          <p:nvPr/>
        </p:nvSpPr>
        <p:spPr>
          <a:xfrm>
            <a:off x="7599067" y="4798197"/>
            <a:ext cx="831466" cy="276999"/>
          </a:xfrm>
          <a:prstGeom prst="rect">
            <a:avLst/>
          </a:prstGeom>
          <a:noFill/>
        </p:spPr>
        <p:txBody>
          <a:bodyPr wrap="square" rtlCol="0">
            <a:spAutoFit/>
          </a:bodyPr>
          <a:lstStyle/>
          <a:p>
            <a:r>
              <a:rPr lang="en-US" altLang="zh-CN" sz="1200" dirty="0"/>
              <a:t>Attn_t2</a:t>
            </a:r>
            <a:endParaRPr lang="zh-CN" altLang="en-US" sz="1200" dirty="0"/>
          </a:p>
        </p:txBody>
      </p:sp>
      <p:sp>
        <p:nvSpPr>
          <p:cNvPr id="128" name="文本框 127">
            <a:extLst>
              <a:ext uri="{FF2B5EF4-FFF2-40B4-BE49-F238E27FC236}">
                <a16:creationId xmlns:a16="http://schemas.microsoft.com/office/drawing/2014/main" id="{BC67D4B1-D2A1-49C8-B486-72D559BD12F8}"/>
              </a:ext>
            </a:extLst>
          </p:cNvPr>
          <p:cNvSpPr txBox="1"/>
          <p:nvPr/>
        </p:nvSpPr>
        <p:spPr>
          <a:xfrm>
            <a:off x="7658271" y="5601690"/>
            <a:ext cx="831466" cy="276999"/>
          </a:xfrm>
          <a:prstGeom prst="rect">
            <a:avLst/>
          </a:prstGeom>
          <a:noFill/>
        </p:spPr>
        <p:txBody>
          <a:bodyPr wrap="square" rtlCol="0">
            <a:spAutoFit/>
          </a:bodyPr>
          <a:lstStyle/>
          <a:p>
            <a:r>
              <a:rPr lang="en-US" altLang="zh-CN" sz="1200" dirty="0"/>
              <a:t>Attn_tn</a:t>
            </a:r>
            <a:endParaRPr lang="zh-CN" altLang="en-US" sz="1200" dirty="0"/>
          </a:p>
        </p:txBody>
      </p:sp>
      <p:sp>
        <p:nvSpPr>
          <p:cNvPr id="39971" name="矩形 39970">
            <a:extLst>
              <a:ext uri="{FF2B5EF4-FFF2-40B4-BE49-F238E27FC236}">
                <a16:creationId xmlns:a16="http://schemas.microsoft.com/office/drawing/2014/main" id="{DEDAC674-F0AC-4A80-985A-52A4B0B9E001}"/>
              </a:ext>
            </a:extLst>
          </p:cNvPr>
          <p:cNvSpPr/>
          <p:nvPr/>
        </p:nvSpPr>
        <p:spPr>
          <a:xfrm>
            <a:off x="5273640" y="4875499"/>
            <a:ext cx="2057399" cy="445607"/>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每个时序都进行一遍该运算</a:t>
            </a:r>
          </a:p>
        </p:txBody>
      </p:sp>
      <p:sp>
        <p:nvSpPr>
          <p:cNvPr id="39972" name="箭头: 右 39971">
            <a:extLst>
              <a:ext uri="{FF2B5EF4-FFF2-40B4-BE49-F238E27FC236}">
                <a16:creationId xmlns:a16="http://schemas.microsoft.com/office/drawing/2014/main" id="{3D0CECB5-6BE1-4EB3-A046-060071CBF00B}"/>
              </a:ext>
            </a:extLst>
          </p:cNvPr>
          <p:cNvSpPr/>
          <p:nvPr/>
        </p:nvSpPr>
        <p:spPr>
          <a:xfrm>
            <a:off x="7331039" y="4964643"/>
            <a:ext cx="182198" cy="267318"/>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31" name="箭头: 右 130">
            <a:extLst>
              <a:ext uri="{FF2B5EF4-FFF2-40B4-BE49-F238E27FC236}">
                <a16:creationId xmlns:a16="http://schemas.microsoft.com/office/drawing/2014/main" id="{A5AB2ECB-E186-4AF4-B9DA-A38BEEA9DDFE}"/>
              </a:ext>
            </a:extLst>
          </p:cNvPr>
          <p:cNvSpPr/>
          <p:nvPr/>
        </p:nvSpPr>
        <p:spPr>
          <a:xfrm>
            <a:off x="5139626" y="4953705"/>
            <a:ext cx="182198" cy="267318"/>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9973" name="矩形: 圆角 39972">
            <a:extLst>
              <a:ext uri="{FF2B5EF4-FFF2-40B4-BE49-F238E27FC236}">
                <a16:creationId xmlns:a16="http://schemas.microsoft.com/office/drawing/2014/main" id="{FBA2FB94-921C-40EC-AB99-F5447D5D0398}"/>
              </a:ext>
            </a:extLst>
          </p:cNvPr>
          <p:cNvSpPr/>
          <p:nvPr/>
        </p:nvSpPr>
        <p:spPr>
          <a:xfrm>
            <a:off x="3727963" y="3887139"/>
            <a:ext cx="261836" cy="26460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74" name="文本框 39973">
            <a:extLst>
              <a:ext uri="{FF2B5EF4-FFF2-40B4-BE49-F238E27FC236}">
                <a16:creationId xmlns:a16="http://schemas.microsoft.com/office/drawing/2014/main" id="{FE634C56-4FE4-494C-B940-B54F15ACCC06}"/>
              </a:ext>
            </a:extLst>
          </p:cNvPr>
          <p:cNvSpPr txBox="1"/>
          <p:nvPr/>
        </p:nvSpPr>
        <p:spPr>
          <a:xfrm>
            <a:off x="3666943" y="4365994"/>
            <a:ext cx="430887" cy="1604865"/>
          </a:xfrm>
          <a:prstGeom prst="rect">
            <a:avLst/>
          </a:prstGeom>
          <a:noFill/>
        </p:spPr>
        <p:txBody>
          <a:bodyPr vert="eaVert" wrap="square" rtlCol="0">
            <a:spAutoFit/>
          </a:bodyPr>
          <a:lstStyle/>
          <a:p>
            <a:pPr algn="ctr"/>
            <a:r>
              <a:rPr lang="en-US" altLang="zh-CN" sz="1600" b="1" dirty="0"/>
              <a:t>Softmax</a:t>
            </a:r>
            <a:endParaRPr lang="zh-CN" altLang="en-US" sz="1600" b="1" dirty="0"/>
          </a:p>
        </p:txBody>
      </p: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5491F19C-94E0-4D6F-8E22-9FFA78E8CE4B}"/>
                  </a:ext>
                </a:extLst>
              </p:cNvPr>
              <p:cNvSpPr txBox="1"/>
              <p:nvPr/>
            </p:nvSpPr>
            <p:spPr>
              <a:xfrm>
                <a:off x="4184682" y="3779845"/>
                <a:ext cx="322385" cy="385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a:latin typeface="Cambria Math" panose="02040503050406030204" pitchFamily="18" charset="0"/>
                            </a:rPr>
                            <m:t>α</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140" name="文本框 139">
                <a:extLst>
                  <a:ext uri="{FF2B5EF4-FFF2-40B4-BE49-F238E27FC236}">
                    <a16:creationId xmlns:a16="http://schemas.microsoft.com/office/drawing/2014/main" id="{5491F19C-94E0-4D6F-8E22-9FFA78E8CE4B}"/>
                  </a:ext>
                </a:extLst>
              </p:cNvPr>
              <p:cNvSpPr txBox="1">
                <a:spLocks noRot="1" noChangeAspect="1" noMove="1" noResize="1" noEditPoints="1" noAdjustHandles="1" noChangeArrowheads="1" noChangeShapeType="1" noTextEdit="1"/>
              </p:cNvSpPr>
              <p:nvPr/>
            </p:nvSpPr>
            <p:spPr>
              <a:xfrm>
                <a:off x="4184682" y="3779845"/>
                <a:ext cx="322385" cy="385618"/>
              </a:xfrm>
              <a:prstGeom prst="rect">
                <a:avLst/>
              </a:prstGeom>
              <a:blipFill>
                <a:blip r:embed="rId18"/>
                <a:stretch>
                  <a:fillRect r="-5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FA99D453-D301-4242-9055-2A19CD4DE88C}"/>
                  </a:ext>
                </a:extLst>
              </p:cNvPr>
              <p:cNvSpPr txBox="1"/>
              <p:nvPr/>
            </p:nvSpPr>
            <p:spPr>
              <a:xfrm>
                <a:off x="4201810" y="4594216"/>
                <a:ext cx="322385" cy="385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a:latin typeface="Cambria Math" panose="02040503050406030204" pitchFamily="18" charset="0"/>
                            </a:rPr>
                            <m:t>α</m:t>
                          </m:r>
                        </m:e>
                        <m:sub>
                          <m:r>
                            <a:rPr lang="en-US" altLang="zh-CN" b="0" i="1" smtClean="0">
                              <a:latin typeface="Cambria Math" panose="02040503050406030204" pitchFamily="18" charset="0"/>
                            </a:rPr>
                            <m:t>1,2</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141" name="文本框 140">
                <a:extLst>
                  <a:ext uri="{FF2B5EF4-FFF2-40B4-BE49-F238E27FC236}">
                    <a16:creationId xmlns:a16="http://schemas.microsoft.com/office/drawing/2014/main" id="{FA99D453-D301-4242-9055-2A19CD4DE88C}"/>
                  </a:ext>
                </a:extLst>
              </p:cNvPr>
              <p:cNvSpPr txBox="1">
                <a:spLocks noRot="1" noChangeAspect="1" noMove="1" noResize="1" noEditPoints="1" noAdjustHandles="1" noChangeArrowheads="1" noChangeShapeType="1" noTextEdit="1"/>
              </p:cNvSpPr>
              <p:nvPr/>
            </p:nvSpPr>
            <p:spPr>
              <a:xfrm>
                <a:off x="4201810" y="4594216"/>
                <a:ext cx="322385" cy="385618"/>
              </a:xfrm>
              <a:prstGeom prst="rect">
                <a:avLst/>
              </a:prstGeom>
              <a:blipFill>
                <a:blip r:embed="rId19"/>
                <a:stretch>
                  <a:fillRect r="-5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888A783E-881E-49D2-B37E-DFC17E955F97}"/>
                  </a:ext>
                </a:extLst>
              </p:cNvPr>
              <p:cNvSpPr txBox="1"/>
              <p:nvPr/>
            </p:nvSpPr>
            <p:spPr>
              <a:xfrm>
                <a:off x="4254685" y="5742075"/>
                <a:ext cx="322385" cy="385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a:latin typeface="Cambria Math" panose="02040503050406030204" pitchFamily="18" charset="0"/>
                            </a:rPr>
                            <m:t>α</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142" name="文本框 141">
                <a:extLst>
                  <a:ext uri="{FF2B5EF4-FFF2-40B4-BE49-F238E27FC236}">
                    <a16:creationId xmlns:a16="http://schemas.microsoft.com/office/drawing/2014/main" id="{888A783E-881E-49D2-B37E-DFC17E955F97}"/>
                  </a:ext>
                </a:extLst>
              </p:cNvPr>
              <p:cNvSpPr txBox="1">
                <a:spLocks noRot="1" noChangeAspect="1" noMove="1" noResize="1" noEditPoints="1" noAdjustHandles="1" noChangeArrowheads="1" noChangeShapeType="1" noTextEdit="1"/>
              </p:cNvSpPr>
              <p:nvPr/>
            </p:nvSpPr>
            <p:spPr>
              <a:xfrm>
                <a:off x="4254685" y="5742075"/>
                <a:ext cx="322385" cy="385618"/>
              </a:xfrm>
              <a:prstGeom prst="rect">
                <a:avLst/>
              </a:prstGeom>
              <a:blipFill>
                <a:blip r:embed="rId20"/>
                <a:stretch>
                  <a:fillRect r="-56604"/>
                </a:stretch>
              </a:blipFill>
            </p:spPr>
            <p:txBody>
              <a:bodyPr/>
              <a:lstStyle/>
              <a:p>
                <a:r>
                  <a:rPr lang="zh-CN" altLang="en-US">
                    <a:noFill/>
                  </a:rPr>
                  <a:t> </a:t>
                </a:r>
              </a:p>
            </p:txBody>
          </p:sp>
        </mc:Fallback>
      </mc:AlternateContent>
      <p:cxnSp>
        <p:nvCxnSpPr>
          <p:cNvPr id="39998" name="直接连接符 39997">
            <a:extLst>
              <a:ext uri="{FF2B5EF4-FFF2-40B4-BE49-F238E27FC236}">
                <a16:creationId xmlns:a16="http://schemas.microsoft.com/office/drawing/2014/main" id="{925D06D3-F050-4C5E-89D4-9BD633B66642}"/>
              </a:ext>
            </a:extLst>
          </p:cNvPr>
          <p:cNvCxnSpPr>
            <a:stCxn id="31" idx="3"/>
          </p:cNvCxnSpPr>
          <p:nvPr/>
        </p:nvCxnSpPr>
        <p:spPr>
          <a:xfrm flipV="1">
            <a:off x="2765981" y="4507279"/>
            <a:ext cx="750942" cy="526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39999" name="任意多边形: 形状 39998">
            <a:extLst>
              <a:ext uri="{FF2B5EF4-FFF2-40B4-BE49-F238E27FC236}">
                <a16:creationId xmlns:a16="http://schemas.microsoft.com/office/drawing/2014/main" id="{180B01F8-3CD7-4A14-A102-320F305E736E}"/>
              </a:ext>
            </a:extLst>
          </p:cNvPr>
          <p:cNvSpPr/>
          <p:nvPr/>
        </p:nvSpPr>
        <p:spPr>
          <a:xfrm>
            <a:off x="3516922" y="4226806"/>
            <a:ext cx="697354" cy="291137"/>
          </a:xfrm>
          <a:custGeom>
            <a:avLst/>
            <a:gdLst>
              <a:gd name="connsiteX0" fmla="*/ 0 w 744106"/>
              <a:gd name="connsiteY0" fmla="*/ 272592 h 272592"/>
              <a:gd name="connsiteX1" fmla="*/ 64477 w 744106"/>
              <a:gd name="connsiteY1" fmla="*/ 114330 h 272592"/>
              <a:gd name="connsiteX2" fmla="*/ 164123 w 744106"/>
              <a:gd name="connsiteY2" fmla="*/ 20545 h 272592"/>
              <a:gd name="connsiteX3" fmla="*/ 568569 w 744106"/>
              <a:gd name="connsiteY3" fmla="*/ 20545 h 272592"/>
              <a:gd name="connsiteX4" fmla="*/ 726831 w 744106"/>
              <a:gd name="connsiteY4" fmla="*/ 243284 h 272592"/>
              <a:gd name="connsiteX5" fmla="*/ 732692 w 744106"/>
              <a:gd name="connsiteY5" fmla="*/ 243284 h 27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106" h="272592">
                <a:moveTo>
                  <a:pt x="0" y="272592"/>
                </a:moveTo>
                <a:cubicBezTo>
                  <a:pt x="18561" y="214465"/>
                  <a:pt x="37123" y="156338"/>
                  <a:pt x="64477" y="114330"/>
                </a:cubicBezTo>
                <a:cubicBezTo>
                  <a:pt x="91831" y="72322"/>
                  <a:pt x="80108" y="36176"/>
                  <a:pt x="164123" y="20545"/>
                </a:cubicBezTo>
                <a:cubicBezTo>
                  <a:pt x="248138" y="4914"/>
                  <a:pt x="474784" y="-16578"/>
                  <a:pt x="568569" y="20545"/>
                </a:cubicBezTo>
                <a:cubicBezTo>
                  <a:pt x="662354" y="57668"/>
                  <a:pt x="699477" y="206161"/>
                  <a:pt x="726831" y="243284"/>
                </a:cubicBezTo>
                <a:cubicBezTo>
                  <a:pt x="754185" y="280407"/>
                  <a:pt x="743438" y="261845"/>
                  <a:pt x="732692" y="243284"/>
                </a:cubicBezTo>
              </a:path>
            </a:pathLst>
          </a:cu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9BEA88D7-39F2-42FB-B470-65020106BCDC}"/>
              </a:ext>
            </a:extLst>
          </p:cNvPr>
          <p:cNvCxnSpPr>
            <a:cxnSpLocks/>
          </p:cNvCxnSpPr>
          <p:nvPr/>
        </p:nvCxnSpPr>
        <p:spPr>
          <a:xfrm>
            <a:off x="4203201" y="4514948"/>
            <a:ext cx="182012" cy="378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68" name="直接连接符 167">
            <a:extLst>
              <a:ext uri="{FF2B5EF4-FFF2-40B4-BE49-F238E27FC236}">
                <a16:creationId xmlns:a16="http://schemas.microsoft.com/office/drawing/2014/main" id="{020B8489-D94D-4D81-9D5F-DE4937A8A821}"/>
              </a:ext>
            </a:extLst>
          </p:cNvPr>
          <p:cNvCxnSpPr/>
          <p:nvPr/>
        </p:nvCxnSpPr>
        <p:spPr>
          <a:xfrm flipV="1">
            <a:off x="2758027" y="5363596"/>
            <a:ext cx="750942" cy="526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69" name="任意多边形: 形状 168">
            <a:extLst>
              <a:ext uri="{FF2B5EF4-FFF2-40B4-BE49-F238E27FC236}">
                <a16:creationId xmlns:a16="http://schemas.microsoft.com/office/drawing/2014/main" id="{39D71CDE-4320-406F-90B5-9C25EB13FE48}"/>
              </a:ext>
            </a:extLst>
          </p:cNvPr>
          <p:cNvSpPr/>
          <p:nvPr/>
        </p:nvSpPr>
        <p:spPr>
          <a:xfrm>
            <a:off x="3508968" y="5083123"/>
            <a:ext cx="697354" cy="291137"/>
          </a:xfrm>
          <a:custGeom>
            <a:avLst/>
            <a:gdLst>
              <a:gd name="connsiteX0" fmla="*/ 0 w 744106"/>
              <a:gd name="connsiteY0" fmla="*/ 272592 h 272592"/>
              <a:gd name="connsiteX1" fmla="*/ 64477 w 744106"/>
              <a:gd name="connsiteY1" fmla="*/ 114330 h 272592"/>
              <a:gd name="connsiteX2" fmla="*/ 164123 w 744106"/>
              <a:gd name="connsiteY2" fmla="*/ 20545 h 272592"/>
              <a:gd name="connsiteX3" fmla="*/ 568569 w 744106"/>
              <a:gd name="connsiteY3" fmla="*/ 20545 h 272592"/>
              <a:gd name="connsiteX4" fmla="*/ 726831 w 744106"/>
              <a:gd name="connsiteY4" fmla="*/ 243284 h 272592"/>
              <a:gd name="connsiteX5" fmla="*/ 732692 w 744106"/>
              <a:gd name="connsiteY5" fmla="*/ 243284 h 27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106" h="272592">
                <a:moveTo>
                  <a:pt x="0" y="272592"/>
                </a:moveTo>
                <a:cubicBezTo>
                  <a:pt x="18561" y="214465"/>
                  <a:pt x="37123" y="156338"/>
                  <a:pt x="64477" y="114330"/>
                </a:cubicBezTo>
                <a:cubicBezTo>
                  <a:pt x="91831" y="72322"/>
                  <a:pt x="80108" y="36176"/>
                  <a:pt x="164123" y="20545"/>
                </a:cubicBezTo>
                <a:cubicBezTo>
                  <a:pt x="248138" y="4914"/>
                  <a:pt x="474784" y="-16578"/>
                  <a:pt x="568569" y="20545"/>
                </a:cubicBezTo>
                <a:cubicBezTo>
                  <a:pt x="662354" y="57668"/>
                  <a:pt x="699477" y="206161"/>
                  <a:pt x="726831" y="243284"/>
                </a:cubicBezTo>
                <a:cubicBezTo>
                  <a:pt x="754185" y="280407"/>
                  <a:pt x="743438" y="261845"/>
                  <a:pt x="732692" y="243284"/>
                </a:cubicBezTo>
              </a:path>
            </a:pathLst>
          </a:cu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cxnSp>
        <p:nvCxnSpPr>
          <p:cNvPr id="170" name="直接连接符 169">
            <a:extLst>
              <a:ext uri="{FF2B5EF4-FFF2-40B4-BE49-F238E27FC236}">
                <a16:creationId xmlns:a16="http://schemas.microsoft.com/office/drawing/2014/main" id="{20695E84-7277-419D-A879-851B3C23D259}"/>
              </a:ext>
            </a:extLst>
          </p:cNvPr>
          <p:cNvCxnSpPr>
            <a:cxnSpLocks/>
          </p:cNvCxnSpPr>
          <p:nvPr/>
        </p:nvCxnSpPr>
        <p:spPr>
          <a:xfrm>
            <a:off x="4195247" y="5371265"/>
            <a:ext cx="182012" cy="378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1" name="直接连接符 170">
            <a:extLst>
              <a:ext uri="{FF2B5EF4-FFF2-40B4-BE49-F238E27FC236}">
                <a16:creationId xmlns:a16="http://schemas.microsoft.com/office/drawing/2014/main" id="{4E34B4A9-5199-414B-AB76-6FBB7378DA9B}"/>
              </a:ext>
            </a:extLst>
          </p:cNvPr>
          <p:cNvCxnSpPr/>
          <p:nvPr/>
        </p:nvCxnSpPr>
        <p:spPr>
          <a:xfrm flipV="1">
            <a:off x="2771702" y="6423969"/>
            <a:ext cx="750942" cy="526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72" name="任意多边形: 形状 171">
            <a:extLst>
              <a:ext uri="{FF2B5EF4-FFF2-40B4-BE49-F238E27FC236}">
                <a16:creationId xmlns:a16="http://schemas.microsoft.com/office/drawing/2014/main" id="{F30E9751-9F3D-433A-BAF1-41266861FACA}"/>
              </a:ext>
            </a:extLst>
          </p:cNvPr>
          <p:cNvSpPr/>
          <p:nvPr/>
        </p:nvSpPr>
        <p:spPr>
          <a:xfrm>
            <a:off x="3522643" y="6143496"/>
            <a:ext cx="697354" cy="291137"/>
          </a:xfrm>
          <a:custGeom>
            <a:avLst/>
            <a:gdLst>
              <a:gd name="connsiteX0" fmla="*/ 0 w 744106"/>
              <a:gd name="connsiteY0" fmla="*/ 272592 h 272592"/>
              <a:gd name="connsiteX1" fmla="*/ 64477 w 744106"/>
              <a:gd name="connsiteY1" fmla="*/ 114330 h 272592"/>
              <a:gd name="connsiteX2" fmla="*/ 164123 w 744106"/>
              <a:gd name="connsiteY2" fmla="*/ 20545 h 272592"/>
              <a:gd name="connsiteX3" fmla="*/ 568569 w 744106"/>
              <a:gd name="connsiteY3" fmla="*/ 20545 h 272592"/>
              <a:gd name="connsiteX4" fmla="*/ 726831 w 744106"/>
              <a:gd name="connsiteY4" fmla="*/ 243284 h 272592"/>
              <a:gd name="connsiteX5" fmla="*/ 732692 w 744106"/>
              <a:gd name="connsiteY5" fmla="*/ 243284 h 27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106" h="272592">
                <a:moveTo>
                  <a:pt x="0" y="272592"/>
                </a:moveTo>
                <a:cubicBezTo>
                  <a:pt x="18561" y="214465"/>
                  <a:pt x="37123" y="156338"/>
                  <a:pt x="64477" y="114330"/>
                </a:cubicBezTo>
                <a:cubicBezTo>
                  <a:pt x="91831" y="72322"/>
                  <a:pt x="80108" y="36176"/>
                  <a:pt x="164123" y="20545"/>
                </a:cubicBezTo>
                <a:cubicBezTo>
                  <a:pt x="248138" y="4914"/>
                  <a:pt x="474784" y="-16578"/>
                  <a:pt x="568569" y="20545"/>
                </a:cubicBezTo>
                <a:cubicBezTo>
                  <a:pt x="662354" y="57668"/>
                  <a:pt x="699477" y="206161"/>
                  <a:pt x="726831" y="243284"/>
                </a:cubicBezTo>
                <a:cubicBezTo>
                  <a:pt x="754185" y="280407"/>
                  <a:pt x="743438" y="261845"/>
                  <a:pt x="732692" y="243284"/>
                </a:cubicBezTo>
              </a:path>
            </a:pathLst>
          </a:cu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cxnSp>
        <p:nvCxnSpPr>
          <p:cNvPr id="173" name="直接连接符 172">
            <a:extLst>
              <a:ext uri="{FF2B5EF4-FFF2-40B4-BE49-F238E27FC236}">
                <a16:creationId xmlns:a16="http://schemas.microsoft.com/office/drawing/2014/main" id="{97734BF6-7736-4EBF-85E1-69FF260A9BDA}"/>
              </a:ext>
            </a:extLst>
          </p:cNvPr>
          <p:cNvCxnSpPr>
            <a:cxnSpLocks/>
          </p:cNvCxnSpPr>
          <p:nvPr/>
        </p:nvCxnSpPr>
        <p:spPr>
          <a:xfrm>
            <a:off x="4208922" y="6431638"/>
            <a:ext cx="182012" cy="378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7" name="标题 3">
            <a:extLst>
              <a:ext uri="{FF2B5EF4-FFF2-40B4-BE49-F238E27FC236}">
                <a16:creationId xmlns:a16="http://schemas.microsoft.com/office/drawing/2014/main" id="{861F250B-BEA2-40BB-8772-72ED7CBC0D17}"/>
              </a:ext>
            </a:extLst>
          </p:cNvPr>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98" name="直接连接符 19">
            <a:extLst>
              <a:ext uri="{FF2B5EF4-FFF2-40B4-BE49-F238E27FC236}">
                <a16:creationId xmlns:a16="http://schemas.microsoft.com/office/drawing/2014/main" id="{8A58F249-0115-402E-B80A-CC6457AD5B73}"/>
              </a:ext>
            </a:extLst>
          </p:cNvPr>
          <p:cNvCxnSpPr/>
          <p:nvPr/>
        </p:nvCxnSpPr>
        <p:spPr bwMode="auto">
          <a:xfrm flipH="1">
            <a:off x="338384"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99" name="直接连接符 20">
            <a:extLst>
              <a:ext uri="{FF2B5EF4-FFF2-40B4-BE49-F238E27FC236}">
                <a16:creationId xmlns:a16="http://schemas.microsoft.com/office/drawing/2014/main" id="{A45AF5E1-BB99-4A7C-AC3C-6E88F1630372}"/>
              </a:ext>
            </a:extLst>
          </p:cNvPr>
          <p:cNvCxnSpPr/>
          <p:nvPr/>
        </p:nvCxnSpPr>
        <p:spPr bwMode="auto">
          <a:xfrm flipH="1">
            <a:off x="400296"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100" name="直接连接符 30">
            <a:extLst>
              <a:ext uri="{FF2B5EF4-FFF2-40B4-BE49-F238E27FC236}">
                <a16:creationId xmlns:a16="http://schemas.microsoft.com/office/drawing/2014/main" id="{225CA33F-01E6-4D2C-BE95-D56ED5596FCA}"/>
              </a:ext>
            </a:extLst>
          </p:cNvPr>
          <p:cNvCxnSpPr/>
          <p:nvPr/>
        </p:nvCxnSpPr>
        <p:spPr bwMode="auto">
          <a:xfrm>
            <a:off x="465384"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101" name="TextBox 19">
            <a:extLst>
              <a:ext uri="{FF2B5EF4-FFF2-40B4-BE49-F238E27FC236}">
                <a16:creationId xmlns:a16="http://schemas.microsoft.com/office/drawing/2014/main" id="{D24B6E4C-B8A0-4956-8827-F67757ED7A90}"/>
              </a:ext>
            </a:extLst>
          </p:cNvPr>
          <p:cNvSpPr txBox="1">
            <a:spLocks noChangeArrowheads="1"/>
          </p:cNvSpPr>
          <p:nvPr/>
        </p:nvSpPr>
        <p:spPr bwMode="auto">
          <a:xfrm>
            <a:off x="462209" y="150385"/>
            <a:ext cx="8805616"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技术路线</a:t>
            </a:r>
            <a:r>
              <a:rPr lang="en-US" altLang="zh-CN"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：自注意力机制引入与多源数据融合的模型构建</a:t>
            </a:r>
            <a:endParaRPr kumimoji="1" lang="zh-CN" altLang="en-US" sz="2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extLst>
      <p:ext uri="{BB962C8B-B14F-4D97-AF65-F5344CB8AC3E}">
        <p14:creationId xmlns:p14="http://schemas.microsoft.com/office/powerpoint/2010/main" val="3273167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B89E41B-6999-44CC-8B78-46BBA42CA3B8}"/>
              </a:ext>
            </a:extLst>
          </p:cNvPr>
          <p:cNvPicPr>
            <a:picLocks noChangeAspect="1"/>
          </p:cNvPicPr>
          <p:nvPr/>
        </p:nvPicPr>
        <p:blipFill>
          <a:blip r:embed="rId3"/>
          <a:stretch>
            <a:fillRect/>
          </a:stretch>
        </p:blipFill>
        <p:spPr>
          <a:xfrm>
            <a:off x="0" y="2160182"/>
            <a:ext cx="9144000" cy="4444494"/>
          </a:xfrm>
          <a:prstGeom prst="rect">
            <a:avLst/>
          </a:prstGeom>
        </p:spPr>
      </p:pic>
      <p:sp>
        <p:nvSpPr>
          <p:cNvPr id="32" name="灯片编号占位符 31"/>
          <p:cNvSpPr>
            <a:spLocks noGrp="1"/>
          </p:cNvSpPr>
          <p:nvPr>
            <p:ph type="sldNum" sz="quarter" idx="12"/>
          </p:nvPr>
        </p:nvSpPr>
        <p:spPr/>
        <p:txBody>
          <a:bodyPr/>
          <a:lstStyle/>
          <a:p>
            <a:fld id="{94B6E62B-4DEC-4954-AD3A-658470571C9E}" type="slidenum">
              <a:rPr lang="zh-CN" altLang="en-US" smtClean="0"/>
              <a:t>18</a:t>
            </a:fld>
            <a:endParaRPr lang="zh-CN" altLang="en-US"/>
          </a:p>
        </p:txBody>
      </p:sp>
      <p:sp>
        <p:nvSpPr>
          <p:cNvPr id="2" name="文本框 1">
            <a:extLst>
              <a:ext uri="{FF2B5EF4-FFF2-40B4-BE49-F238E27FC236}">
                <a16:creationId xmlns:a16="http://schemas.microsoft.com/office/drawing/2014/main" id="{7A455B21-F83B-498B-A8A6-41D1998C4B23}"/>
              </a:ext>
            </a:extLst>
          </p:cNvPr>
          <p:cNvSpPr txBox="1"/>
          <p:nvPr/>
        </p:nvSpPr>
        <p:spPr>
          <a:xfrm>
            <a:off x="221877" y="1098223"/>
            <a:ext cx="8420318" cy="923330"/>
          </a:xfrm>
          <a:prstGeom prst="rect">
            <a:avLst/>
          </a:prstGeom>
          <a:noFill/>
        </p:spPr>
        <p:txBody>
          <a:bodyPr wrap="square" rtlCol="0">
            <a:spAutoFit/>
          </a:bodyPr>
          <a:lstStyle/>
          <a:p>
            <a:r>
              <a:rPr lang="zh-CN" altLang="en-US" dirty="0"/>
              <a:t>将得到了</a:t>
            </a:r>
            <a:r>
              <a:rPr lang="en-US" altLang="zh-CN" dirty="0"/>
              <a:t>SAR</a:t>
            </a:r>
            <a:r>
              <a:rPr lang="zh-CN" altLang="en-US" dirty="0"/>
              <a:t>地块时序特征序列，用</a:t>
            </a:r>
            <a:r>
              <a:rPr lang="en-US" altLang="zh-CN" dirty="0"/>
              <a:t>LSTM</a:t>
            </a:r>
            <a:r>
              <a:rPr lang="zh-CN" altLang="en-US" dirty="0"/>
              <a:t>网络和自注意力机制结合的方法提取出时序变化特征。用</a:t>
            </a:r>
            <a:r>
              <a:rPr lang="en-US" altLang="zh-CN" dirty="0"/>
              <a:t>Resnet50</a:t>
            </a:r>
            <a:r>
              <a:rPr lang="zh-CN" altLang="en-US" dirty="0"/>
              <a:t>提取地块对应位置处高分底图的特征，再与</a:t>
            </a:r>
            <a:r>
              <a:rPr lang="en-US" altLang="zh-CN" dirty="0"/>
              <a:t>SAR</a:t>
            </a:r>
            <a:r>
              <a:rPr lang="zh-CN" altLang="en-US" dirty="0"/>
              <a:t>地块的时序变化特征，地块的海拔，坡度坡向特征作拼接，后输入到</a:t>
            </a:r>
            <a:r>
              <a:rPr lang="en-US" altLang="zh-CN" dirty="0"/>
              <a:t>mlp</a:t>
            </a:r>
            <a:r>
              <a:rPr lang="zh-CN" altLang="en-US" dirty="0"/>
              <a:t>中进行农作物识别。</a:t>
            </a:r>
          </a:p>
        </p:txBody>
      </p:sp>
      <p:sp>
        <p:nvSpPr>
          <p:cNvPr id="21" name="标题 3">
            <a:extLst>
              <a:ext uri="{FF2B5EF4-FFF2-40B4-BE49-F238E27FC236}">
                <a16:creationId xmlns:a16="http://schemas.microsoft.com/office/drawing/2014/main" id="{1A292BEF-4C56-4264-BCF1-C2C61B19CCA7}"/>
              </a:ext>
            </a:extLst>
          </p:cNvPr>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22" name="直接连接符 19">
            <a:extLst>
              <a:ext uri="{FF2B5EF4-FFF2-40B4-BE49-F238E27FC236}">
                <a16:creationId xmlns:a16="http://schemas.microsoft.com/office/drawing/2014/main" id="{CB99AE29-1C8B-426F-8A44-0D53416E1C73}"/>
              </a:ext>
            </a:extLst>
          </p:cNvPr>
          <p:cNvCxnSpPr/>
          <p:nvPr/>
        </p:nvCxnSpPr>
        <p:spPr bwMode="auto">
          <a:xfrm flipH="1">
            <a:off x="338384"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23" name="直接连接符 20">
            <a:extLst>
              <a:ext uri="{FF2B5EF4-FFF2-40B4-BE49-F238E27FC236}">
                <a16:creationId xmlns:a16="http://schemas.microsoft.com/office/drawing/2014/main" id="{88E65055-CE3E-4C26-9B5F-8A56BE995378}"/>
              </a:ext>
            </a:extLst>
          </p:cNvPr>
          <p:cNvCxnSpPr/>
          <p:nvPr/>
        </p:nvCxnSpPr>
        <p:spPr bwMode="auto">
          <a:xfrm flipH="1">
            <a:off x="400296"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24" name="直接连接符 30">
            <a:extLst>
              <a:ext uri="{FF2B5EF4-FFF2-40B4-BE49-F238E27FC236}">
                <a16:creationId xmlns:a16="http://schemas.microsoft.com/office/drawing/2014/main" id="{FCFB2042-73C6-47C2-A15B-D4FDD35030AF}"/>
              </a:ext>
            </a:extLst>
          </p:cNvPr>
          <p:cNvCxnSpPr/>
          <p:nvPr/>
        </p:nvCxnSpPr>
        <p:spPr bwMode="auto">
          <a:xfrm>
            <a:off x="465384"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25" name="TextBox 19">
            <a:extLst>
              <a:ext uri="{FF2B5EF4-FFF2-40B4-BE49-F238E27FC236}">
                <a16:creationId xmlns:a16="http://schemas.microsoft.com/office/drawing/2014/main" id="{D6D2E11B-2B5B-4949-AACB-482AA5AE44E9}"/>
              </a:ext>
            </a:extLst>
          </p:cNvPr>
          <p:cNvSpPr txBox="1">
            <a:spLocks noChangeArrowheads="1"/>
          </p:cNvSpPr>
          <p:nvPr/>
        </p:nvSpPr>
        <p:spPr bwMode="auto">
          <a:xfrm>
            <a:off x="462209" y="150385"/>
            <a:ext cx="8805616"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技术路线</a:t>
            </a:r>
            <a:r>
              <a:rPr lang="en-US" altLang="zh-CN"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：自注意力机制引入与多源数据融合的模型构建</a:t>
            </a:r>
            <a:endParaRPr kumimoji="1" lang="zh-CN" altLang="en-US" sz="2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extLst>
      <p:ext uri="{BB962C8B-B14F-4D97-AF65-F5344CB8AC3E}">
        <p14:creationId xmlns:p14="http://schemas.microsoft.com/office/powerpoint/2010/main" val="3385281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338384"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400296"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465384"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32" name="灯片编号占位符 31"/>
          <p:cNvSpPr>
            <a:spLocks noGrp="1"/>
          </p:cNvSpPr>
          <p:nvPr>
            <p:ph type="sldNum" sz="quarter" idx="12"/>
          </p:nvPr>
        </p:nvSpPr>
        <p:spPr/>
        <p:txBody>
          <a:bodyPr/>
          <a:lstStyle/>
          <a:p>
            <a:fld id="{94B6E62B-4DEC-4954-AD3A-658470571C9E}" type="slidenum">
              <a:rPr lang="zh-CN" altLang="en-US" smtClean="0"/>
              <a:t>19</a:t>
            </a:fld>
            <a:endParaRPr lang="zh-CN" altLang="en-US" dirty="0"/>
          </a:p>
        </p:txBody>
      </p:sp>
      <p:sp>
        <p:nvSpPr>
          <p:cNvPr id="27" name="TextBox 19"/>
          <p:cNvSpPr txBox="1">
            <a:spLocks noChangeArrowheads="1"/>
          </p:cNvSpPr>
          <p:nvPr/>
        </p:nvSpPr>
        <p:spPr bwMode="auto">
          <a:xfrm>
            <a:off x="462209" y="150385"/>
            <a:ext cx="8805616"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技术路线</a:t>
            </a:r>
            <a:r>
              <a:rPr lang="en-US" altLang="zh-CN"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：少样本下的模型预训练策略</a:t>
            </a:r>
            <a:endParaRPr kumimoji="1" lang="zh-CN" altLang="en-US" sz="2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7" name="矩形 16">
            <a:extLst>
              <a:ext uri="{FF2B5EF4-FFF2-40B4-BE49-F238E27FC236}">
                <a16:creationId xmlns:a16="http://schemas.microsoft.com/office/drawing/2014/main" id="{AA943BBB-43B0-481D-A277-92A590A03DC1}"/>
              </a:ext>
            </a:extLst>
          </p:cNvPr>
          <p:cNvSpPr/>
          <p:nvPr/>
        </p:nvSpPr>
        <p:spPr>
          <a:xfrm>
            <a:off x="242785" y="1080538"/>
            <a:ext cx="7792916" cy="499624"/>
          </a:xfrm>
          <a:prstGeom prst="rect">
            <a:avLst/>
          </a:prstGeom>
        </p:spPr>
        <p:txBody>
          <a:bodyPr wrap="square">
            <a:spAutoFit/>
          </a:bodyPr>
          <a:lstStyle/>
          <a:p>
            <a:pPr>
              <a:lnSpc>
                <a:spcPct val="150000"/>
              </a:lnSpc>
              <a:spcAft>
                <a:spcPts val="1200"/>
              </a:spcAft>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存在的挑战：</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09BCC7B2-8B0B-462F-A217-E3A2820CFBE7}"/>
              </a:ext>
            </a:extLst>
          </p:cNvPr>
          <p:cNvSpPr/>
          <p:nvPr/>
        </p:nvSpPr>
        <p:spPr>
          <a:xfrm>
            <a:off x="242785" y="2665332"/>
            <a:ext cx="7792916" cy="499624"/>
          </a:xfrm>
          <a:prstGeom prst="rect">
            <a:avLst/>
          </a:prstGeom>
        </p:spPr>
        <p:txBody>
          <a:bodyPr wrap="square">
            <a:spAutoFit/>
          </a:bodyPr>
          <a:lstStyle/>
          <a:p>
            <a:pPr>
              <a:lnSpc>
                <a:spcPct val="150000"/>
              </a:lnSpc>
              <a:spcAft>
                <a:spcPts val="1200"/>
              </a:spcAft>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处理方法：</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AD23C1C-EAD8-49D6-8F53-484A40BBF4C2}"/>
              </a:ext>
            </a:extLst>
          </p:cNvPr>
          <p:cNvSpPr txBox="1"/>
          <p:nvPr/>
        </p:nvSpPr>
        <p:spPr>
          <a:xfrm>
            <a:off x="400296" y="1757525"/>
            <a:ext cx="7589553" cy="646331"/>
          </a:xfrm>
          <a:prstGeom prst="rect">
            <a:avLst/>
          </a:prstGeom>
          <a:noFill/>
        </p:spPr>
        <p:txBody>
          <a:bodyPr wrap="square" rtlCol="0">
            <a:spAutoFit/>
          </a:bodyPr>
          <a:lstStyle/>
          <a:p>
            <a:r>
              <a:rPr lang="zh-CN" altLang="en-US" dirty="0"/>
              <a:t>数据样本的标注难以直接通过肉眼的方式识别出来，具体地块上的种植农作物类型需要人为的去实地考察，所以，可获得的有标签数据样本比较少。</a:t>
            </a:r>
          </a:p>
        </p:txBody>
      </p:sp>
      <p:sp>
        <p:nvSpPr>
          <p:cNvPr id="25" name="矩形: 圆角 24">
            <a:extLst>
              <a:ext uri="{FF2B5EF4-FFF2-40B4-BE49-F238E27FC236}">
                <a16:creationId xmlns:a16="http://schemas.microsoft.com/office/drawing/2014/main" id="{F7713445-11AC-4D35-BABF-67FCB488D80C}"/>
              </a:ext>
            </a:extLst>
          </p:cNvPr>
          <p:cNvSpPr/>
          <p:nvPr/>
        </p:nvSpPr>
        <p:spPr>
          <a:xfrm>
            <a:off x="462209" y="3379143"/>
            <a:ext cx="8235742" cy="234700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409F909C-064C-4F82-A918-0673E67B7B27}"/>
              </a:ext>
            </a:extLst>
          </p:cNvPr>
          <p:cNvPicPr>
            <a:picLocks noChangeAspect="1"/>
          </p:cNvPicPr>
          <p:nvPr/>
        </p:nvPicPr>
        <p:blipFill>
          <a:blip r:embed="rId3"/>
          <a:stretch>
            <a:fillRect/>
          </a:stretch>
        </p:blipFill>
        <p:spPr>
          <a:xfrm>
            <a:off x="1125475" y="4606857"/>
            <a:ext cx="982899" cy="903473"/>
          </a:xfrm>
          <a:prstGeom prst="rect">
            <a:avLst/>
          </a:prstGeom>
        </p:spPr>
      </p:pic>
      <p:pic>
        <p:nvPicPr>
          <p:cNvPr id="30" name="图片 29">
            <a:extLst>
              <a:ext uri="{FF2B5EF4-FFF2-40B4-BE49-F238E27FC236}">
                <a16:creationId xmlns:a16="http://schemas.microsoft.com/office/drawing/2014/main" id="{F15A3018-0EE9-4D37-B4C8-78D7F7085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408" y="3584527"/>
            <a:ext cx="776940" cy="584990"/>
          </a:xfrm>
          <a:prstGeom prst="rect">
            <a:avLst/>
          </a:prstGeom>
        </p:spPr>
      </p:pic>
      <p:sp>
        <p:nvSpPr>
          <p:cNvPr id="10" name="矩形 9">
            <a:extLst>
              <a:ext uri="{FF2B5EF4-FFF2-40B4-BE49-F238E27FC236}">
                <a16:creationId xmlns:a16="http://schemas.microsoft.com/office/drawing/2014/main" id="{8E520057-26D5-43C5-9CA8-0615CDD742F9}"/>
              </a:ext>
            </a:extLst>
          </p:cNvPr>
          <p:cNvSpPr/>
          <p:nvPr/>
        </p:nvSpPr>
        <p:spPr>
          <a:xfrm>
            <a:off x="3445726" y="3735659"/>
            <a:ext cx="468352" cy="1585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393FF5B0-3956-4A85-B6F1-C0A58C20D5BA}"/>
              </a:ext>
            </a:extLst>
          </p:cNvPr>
          <p:cNvSpPr txBox="1"/>
          <p:nvPr/>
        </p:nvSpPr>
        <p:spPr>
          <a:xfrm>
            <a:off x="3452413" y="4122692"/>
            <a:ext cx="461665" cy="714157"/>
          </a:xfrm>
          <a:prstGeom prst="rect">
            <a:avLst/>
          </a:prstGeom>
          <a:noFill/>
        </p:spPr>
        <p:txBody>
          <a:bodyPr vert="eaVert" wrap="square" rtlCol="0">
            <a:spAutoFit/>
          </a:bodyPr>
          <a:lstStyle/>
          <a:p>
            <a:r>
              <a:rPr lang="en-US" altLang="zh-CN" dirty="0"/>
              <a:t>Model</a:t>
            </a:r>
            <a:endParaRPr lang="zh-CN" altLang="en-US" dirty="0"/>
          </a:p>
        </p:txBody>
      </p:sp>
      <p:cxnSp>
        <p:nvCxnSpPr>
          <p:cNvPr id="13" name="直接箭头连接符 12">
            <a:extLst>
              <a:ext uri="{FF2B5EF4-FFF2-40B4-BE49-F238E27FC236}">
                <a16:creationId xmlns:a16="http://schemas.microsoft.com/office/drawing/2014/main" id="{5F67C52A-9F0E-42A3-BAA8-20AAED23623E}"/>
              </a:ext>
            </a:extLst>
          </p:cNvPr>
          <p:cNvCxnSpPr/>
          <p:nvPr/>
        </p:nvCxnSpPr>
        <p:spPr>
          <a:xfrm>
            <a:off x="2687443" y="3919654"/>
            <a:ext cx="47950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a:extLst>
              <a:ext uri="{FF2B5EF4-FFF2-40B4-BE49-F238E27FC236}">
                <a16:creationId xmlns:a16="http://schemas.microsoft.com/office/drawing/2014/main" id="{92343313-A14D-4594-9802-A27BFF93DF04}"/>
              </a:ext>
            </a:extLst>
          </p:cNvPr>
          <p:cNvCxnSpPr/>
          <p:nvPr/>
        </p:nvCxnSpPr>
        <p:spPr>
          <a:xfrm>
            <a:off x="2737623" y="5081239"/>
            <a:ext cx="47950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椭圆 13">
            <a:extLst>
              <a:ext uri="{FF2B5EF4-FFF2-40B4-BE49-F238E27FC236}">
                <a16:creationId xmlns:a16="http://schemas.microsoft.com/office/drawing/2014/main" id="{45EB46B8-0145-4958-AD7C-2373FEF246E4}"/>
              </a:ext>
            </a:extLst>
          </p:cNvPr>
          <p:cNvSpPr/>
          <p:nvPr/>
        </p:nvSpPr>
        <p:spPr>
          <a:xfrm>
            <a:off x="5017221" y="3995731"/>
            <a:ext cx="2497873" cy="958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黑体" panose="02010609060101010101" pitchFamily="49" charset="-122"/>
                <a:ea typeface="黑体" panose="02010609060101010101" pitchFamily="49" charset="-122"/>
              </a:rPr>
              <a:t>早期水土利用类型的调查结果</a:t>
            </a:r>
          </a:p>
        </p:txBody>
      </p:sp>
      <p:cxnSp>
        <p:nvCxnSpPr>
          <p:cNvPr id="16" name="直接箭头连接符 15">
            <a:extLst>
              <a:ext uri="{FF2B5EF4-FFF2-40B4-BE49-F238E27FC236}">
                <a16:creationId xmlns:a16="http://schemas.microsoft.com/office/drawing/2014/main" id="{12378E6A-E9F5-44E3-90EF-1B5055D5EC74}"/>
              </a:ext>
            </a:extLst>
          </p:cNvPr>
          <p:cNvCxnSpPr/>
          <p:nvPr/>
        </p:nvCxnSpPr>
        <p:spPr>
          <a:xfrm>
            <a:off x="4139243" y="4475004"/>
            <a:ext cx="6446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2027B9B7-D772-4502-932A-3DD5443FFDA5}"/>
              </a:ext>
            </a:extLst>
          </p:cNvPr>
          <p:cNvSpPr txBox="1"/>
          <p:nvPr/>
        </p:nvSpPr>
        <p:spPr>
          <a:xfrm>
            <a:off x="7198112" y="3501483"/>
            <a:ext cx="1182029"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预训练</a:t>
            </a:r>
          </a:p>
        </p:txBody>
      </p:sp>
    </p:spTree>
    <p:extLst>
      <p:ext uri="{BB962C8B-B14F-4D97-AF65-F5344CB8AC3E}">
        <p14:creationId xmlns:p14="http://schemas.microsoft.com/office/powerpoint/2010/main" val="98893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p>
        </p:txBody>
      </p:sp>
      <p:grpSp>
        <p:nvGrpSpPr>
          <p:cNvPr id="59" name="Group 51"/>
          <p:cNvGrpSpPr/>
          <p:nvPr/>
        </p:nvGrpSpPr>
        <p:grpSpPr bwMode="auto">
          <a:xfrm>
            <a:off x="2235993" y="2636837"/>
            <a:ext cx="4672013" cy="792163"/>
            <a:chOff x="1329" y="1795"/>
            <a:chExt cx="2943" cy="499"/>
          </a:xfrm>
          <a:solidFill>
            <a:srgbClr val="02409A"/>
          </a:solidFill>
        </p:grpSpPr>
        <p:sp>
          <p:nvSpPr>
            <p:cNvPr id="60"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研究目标、研究内容</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243931" y="1628775"/>
            <a:ext cx="4672012" cy="792162"/>
            <a:chOff x="1329" y="1795"/>
            <a:chExt cx="2943" cy="499"/>
          </a:xfrm>
          <a:solidFill>
            <a:srgbClr val="02409A"/>
          </a:solidFill>
        </p:grpSpPr>
        <p:sp>
          <p:nvSpPr>
            <p:cNvPr id="63"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研究背景、研究现状</a:t>
              </a:r>
              <a:endParaRPr kumimoji="0" lang="en-US" altLang="zh-CN"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235993" y="3644900"/>
            <a:ext cx="4672013" cy="792162"/>
            <a:chOff x="1329" y="1795"/>
            <a:chExt cx="2943" cy="499"/>
          </a:xfrm>
          <a:solidFill>
            <a:srgbClr val="02409A"/>
          </a:solidFill>
        </p:grpSpPr>
        <p:sp>
          <p:nvSpPr>
            <p:cNvPr id="66"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技术路线、系统实现</a:t>
              </a:r>
              <a:endParaRPr kumimoji="0" lang="en-US" altLang="zh-CN"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243931" y="4652962"/>
            <a:ext cx="4672012" cy="792163"/>
            <a:chOff x="1329" y="1795"/>
            <a:chExt cx="2943" cy="499"/>
          </a:xfrm>
          <a:solidFill>
            <a:srgbClr val="02409A"/>
          </a:solidFill>
        </p:grpSpPr>
        <p:sp>
          <p:nvSpPr>
            <p:cNvPr id="69"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预期成果、进度安排</a:t>
              </a:r>
            </a:p>
          </p:txBody>
        </p:sp>
        <p:sp>
          <p:nvSpPr>
            <p:cNvPr id="70"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338384"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400296"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465384"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32" name="灯片编号占位符 31"/>
          <p:cNvSpPr>
            <a:spLocks noGrp="1"/>
          </p:cNvSpPr>
          <p:nvPr>
            <p:ph type="sldNum" sz="quarter" idx="12"/>
          </p:nvPr>
        </p:nvSpPr>
        <p:spPr/>
        <p:txBody>
          <a:bodyPr/>
          <a:lstStyle/>
          <a:p>
            <a:fld id="{94B6E62B-4DEC-4954-AD3A-658470571C9E}" type="slidenum">
              <a:rPr lang="zh-CN" altLang="en-US" smtClean="0"/>
              <a:t>20</a:t>
            </a:fld>
            <a:endParaRPr lang="zh-CN" altLang="en-US" dirty="0"/>
          </a:p>
        </p:txBody>
      </p:sp>
      <p:sp>
        <p:nvSpPr>
          <p:cNvPr id="27" name="TextBox 19"/>
          <p:cNvSpPr txBox="1">
            <a:spLocks noChangeArrowheads="1"/>
          </p:cNvSpPr>
          <p:nvPr/>
        </p:nvSpPr>
        <p:spPr bwMode="auto">
          <a:xfrm>
            <a:off x="462209" y="150385"/>
            <a:ext cx="8805616"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技术路线</a:t>
            </a:r>
            <a:r>
              <a:rPr lang="en-US" altLang="zh-CN"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6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：少样本下的模型预训练策略</a:t>
            </a:r>
            <a:endParaRPr kumimoji="1" lang="zh-CN" altLang="en-US" sz="2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4" name="图片 3">
            <a:extLst>
              <a:ext uri="{FF2B5EF4-FFF2-40B4-BE49-F238E27FC236}">
                <a16:creationId xmlns:a16="http://schemas.microsoft.com/office/drawing/2014/main" id="{77003E43-C9FD-4B87-BF90-1D1B71E9CA11}"/>
              </a:ext>
            </a:extLst>
          </p:cNvPr>
          <p:cNvPicPr>
            <a:picLocks noChangeAspect="1"/>
          </p:cNvPicPr>
          <p:nvPr/>
        </p:nvPicPr>
        <p:blipFill>
          <a:blip r:embed="rId3"/>
          <a:stretch>
            <a:fillRect/>
          </a:stretch>
        </p:blipFill>
        <p:spPr>
          <a:xfrm>
            <a:off x="0" y="2256652"/>
            <a:ext cx="9144000" cy="4235178"/>
          </a:xfrm>
          <a:prstGeom prst="rect">
            <a:avLst/>
          </a:prstGeom>
        </p:spPr>
      </p:pic>
      <p:sp>
        <p:nvSpPr>
          <p:cNvPr id="6" name="文本框 5">
            <a:extLst>
              <a:ext uri="{FF2B5EF4-FFF2-40B4-BE49-F238E27FC236}">
                <a16:creationId xmlns:a16="http://schemas.microsoft.com/office/drawing/2014/main" id="{2579A006-3F1A-421F-863B-7659C9793A65}"/>
              </a:ext>
            </a:extLst>
          </p:cNvPr>
          <p:cNvSpPr txBox="1"/>
          <p:nvPr/>
        </p:nvSpPr>
        <p:spPr>
          <a:xfrm>
            <a:off x="267629" y="1047943"/>
            <a:ext cx="8151541" cy="1200329"/>
          </a:xfrm>
          <a:prstGeom prst="rect">
            <a:avLst/>
          </a:prstGeom>
          <a:noFill/>
        </p:spPr>
        <p:txBody>
          <a:bodyPr wrap="square" rtlCol="0">
            <a:spAutoFit/>
          </a:bodyPr>
          <a:lstStyle/>
          <a:p>
            <a:r>
              <a:rPr lang="zh-CN" altLang="en-US" dirty="0"/>
              <a:t>采用早期水土利用类型的调查作为标签来进行预训练</a:t>
            </a:r>
            <a:endParaRPr lang="en-US" altLang="zh-CN" dirty="0"/>
          </a:p>
          <a:p>
            <a:r>
              <a:rPr lang="zh-CN" altLang="en-US" dirty="0"/>
              <a:t>由于调查时间早，调查的粒度没有地块级别精细，所以该标签存在一定的噪声</a:t>
            </a:r>
            <a:endParaRPr lang="en-US" altLang="zh-CN" dirty="0"/>
          </a:p>
          <a:p>
            <a:endParaRPr lang="en-US" altLang="zh-CN" dirty="0"/>
          </a:p>
          <a:p>
            <a:r>
              <a:rPr lang="zh-CN" altLang="en-US" dirty="0"/>
              <a:t>采用平均教师模型来进行预训练</a:t>
            </a:r>
          </a:p>
        </p:txBody>
      </p:sp>
    </p:spTree>
    <p:extLst>
      <p:ext uri="{BB962C8B-B14F-4D97-AF65-F5344CB8AC3E}">
        <p14:creationId xmlns:p14="http://schemas.microsoft.com/office/powerpoint/2010/main" val="1321615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6FAA2A6-C759-4CF1-A149-F9AB6DD06202}"/>
              </a:ext>
            </a:extLst>
          </p:cNvPr>
          <p:cNvSpPr/>
          <p:nvPr/>
        </p:nvSpPr>
        <p:spPr>
          <a:xfrm>
            <a:off x="3884623" y="2628916"/>
            <a:ext cx="2490014" cy="1984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系统开发</a:t>
            </a:r>
          </a:p>
        </p:txBody>
      </p:sp>
      <p:sp>
        <p:nvSpPr>
          <p:cNvPr id="3" name="灯片编号占位符 2"/>
          <p:cNvSpPr>
            <a:spLocks noGrp="1"/>
          </p:cNvSpPr>
          <p:nvPr>
            <p:ph type="sldNum" sz="quarter" idx="12"/>
          </p:nvPr>
        </p:nvSpPr>
        <p:spPr/>
        <p:txBody>
          <a:bodyPr/>
          <a:lstStyle/>
          <a:p>
            <a:fld id="{94B6E62B-4DEC-4954-AD3A-658470571C9E}" type="slidenum">
              <a:rPr lang="zh-CN" altLang="en-US" smtClean="0"/>
              <a:t>21</a:t>
            </a:fld>
            <a:endParaRPr lang="zh-CN" altLang="en-US" dirty="0"/>
          </a:p>
        </p:txBody>
      </p:sp>
      <p:pic>
        <p:nvPicPr>
          <p:cNvPr id="34" name="图片 33">
            <a:extLst>
              <a:ext uri="{FF2B5EF4-FFF2-40B4-BE49-F238E27FC236}">
                <a16:creationId xmlns:a16="http://schemas.microsoft.com/office/drawing/2014/main" id="{8B07DB67-1599-4A4A-AD99-4661329DFC7C}"/>
              </a:ext>
            </a:extLst>
          </p:cNvPr>
          <p:cNvPicPr>
            <a:picLocks noChangeAspect="1"/>
          </p:cNvPicPr>
          <p:nvPr/>
        </p:nvPicPr>
        <p:blipFill>
          <a:blip r:embed="rId3"/>
          <a:stretch>
            <a:fillRect/>
          </a:stretch>
        </p:blipFill>
        <p:spPr>
          <a:xfrm>
            <a:off x="2654465" y="2405348"/>
            <a:ext cx="832135" cy="821805"/>
          </a:xfrm>
          <a:prstGeom prst="rect">
            <a:avLst/>
          </a:prstGeom>
        </p:spPr>
      </p:pic>
      <p:pic>
        <p:nvPicPr>
          <p:cNvPr id="35" name="图片 34">
            <a:extLst>
              <a:ext uri="{FF2B5EF4-FFF2-40B4-BE49-F238E27FC236}">
                <a16:creationId xmlns:a16="http://schemas.microsoft.com/office/drawing/2014/main" id="{65ED9CAF-EA6E-4442-A85F-B094210746F4}"/>
              </a:ext>
            </a:extLst>
          </p:cNvPr>
          <p:cNvPicPr>
            <a:picLocks noChangeAspect="1"/>
          </p:cNvPicPr>
          <p:nvPr/>
        </p:nvPicPr>
        <p:blipFill>
          <a:blip r:embed="rId3"/>
          <a:stretch>
            <a:fillRect/>
          </a:stretch>
        </p:blipFill>
        <p:spPr>
          <a:xfrm>
            <a:off x="169173" y="2386366"/>
            <a:ext cx="832135" cy="821805"/>
          </a:xfrm>
          <a:prstGeom prst="rect">
            <a:avLst/>
          </a:prstGeom>
        </p:spPr>
      </p:pic>
      <p:pic>
        <p:nvPicPr>
          <p:cNvPr id="36" name="图片 35">
            <a:extLst>
              <a:ext uri="{FF2B5EF4-FFF2-40B4-BE49-F238E27FC236}">
                <a16:creationId xmlns:a16="http://schemas.microsoft.com/office/drawing/2014/main" id="{761DA89B-CB88-4D2D-A1EA-B253A2B8CF2B}"/>
              </a:ext>
            </a:extLst>
          </p:cNvPr>
          <p:cNvPicPr>
            <a:picLocks noChangeAspect="1"/>
          </p:cNvPicPr>
          <p:nvPr/>
        </p:nvPicPr>
        <p:blipFill>
          <a:blip r:embed="rId4"/>
          <a:stretch>
            <a:fillRect/>
          </a:stretch>
        </p:blipFill>
        <p:spPr>
          <a:xfrm>
            <a:off x="1902353" y="4899940"/>
            <a:ext cx="927193" cy="813795"/>
          </a:xfrm>
          <a:prstGeom prst="rect">
            <a:avLst/>
          </a:prstGeom>
        </p:spPr>
      </p:pic>
      <p:pic>
        <p:nvPicPr>
          <p:cNvPr id="37" name="图片 36">
            <a:extLst>
              <a:ext uri="{FF2B5EF4-FFF2-40B4-BE49-F238E27FC236}">
                <a16:creationId xmlns:a16="http://schemas.microsoft.com/office/drawing/2014/main" id="{33943D5D-D02E-4460-84D3-2BC1DA62773E}"/>
              </a:ext>
            </a:extLst>
          </p:cNvPr>
          <p:cNvPicPr>
            <a:picLocks noChangeAspect="1"/>
          </p:cNvPicPr>
          <p:nvPr/>
        </p:nvPicPr>
        <p:blipFill>
          <a:blip r:embed="rId5"/>
          <a:stretch>
            <a:fillRect/>
          </a:stretch>
        </p:blipFill>
        <p:spPr>
          <a:xfrm>
            <a:off x="771995" y="4878567"/>
            <a:ext cx="867307" cy="856540"/>
          </a:xfrm>
          <a:prstGeom prst="rect">
            <a:avLst/>
          </a:prstGeom>
        </p:spPr>
      </p:pic>
      <p:pic>
        <p:nvPicPr>
          <p:cNvPr id="38" name="图片 37">
            <a:extLst>
              <a:ext uri="{FF2B5EF4-FFF2-40B4-BE49-F238E27FC236}">
                <a16:creationId xmlns:a16="http://schemas.microsoft.com/office/drawing/2014/main" id="{623C3626-4E94-43BF-9D76-51F180494814}"/>
              </a:ext>
            </a:extLst>
          </p:cNvPr>
          <p:cNvPicPr>
            <a:picLocks noChangeAspect="1"/>
          </p:cNvPicPr>
          <p:nvPr/>
        </p:nvPicPr>
        <p:blipFill>
          <a:blip r:embed="rId6"/>
          <a:stretch>
            <a:fillRect/>
          </a:stretch>
        </p:blipFill>
        <p:spPr>
          <a:xfrm>
            <a:off x="1277558" y="3582693"/>
            <a:ext cx="961158" cy="843294"/>
          </a:xfrm>
          <a:prstGeom prst="rect">
            <a:avLst/>
          </a:prstGeom>
        </p:spPr>
      </p:pic>
      <p:pic>
        <p:nvPicPr>
          <p:cNvPr id="39" name="图片 38">
            <a:extLst>
              <a:ext uri="{FF2B5EF4-FFF2-40B4-BE49-F238E27FC236}">
                <a16:creationId xmlns:a16="http://schemas.microsoft.com/office/drawing/2014/main" id="{D2460498-B5F7-4A50-ABEA-76B1815F75BF}"/>
              </a:ext>
            </a:extLst>
          </p:cNvPr>
          <p:cNvPicPr>
            <a:picLocks noChangeAspect="1"/>
          </p:cNvPicPr>
          <p:nvPr/>
        </p:nvPicPr>
        <p:blipFill>
          <a:blip r:embed="rId3"/>
          <a:stretch>
            <a:fillRect/>
          </a:stretch>
        </p:blipFill>
        <p:spPr>
          <a:xfrm>
            <a:off x="1152822" y="2391268"/>
            <a:ext cx="832135" cy="821805"/>
          </a:xfrm>
          <a:prstGeom prst="rect">
            <a:avLst/>
          </a:prstGeom>
        </p:spPr>
      </p:pic>
      <p:sp>
        <p:nvSpPr>
          <p:cNvPr id="40" name="文本框 39">
            <a:extLst>
              <a:ext uri="{FF2B5EF4-FFF2-40B4-BE49-F238E27FC236}">
                <a16:creationId xmlns:a16="http://schemas.microsoft.com/office/drawing/2014/main" id="{1FB1F955-2D13-4926-A198-6830BBDC5A72}"/>
              </a:ext>
            </a:extLst>
          </p:cNvPr>
          <p:cNvSpPr txBox="1"/>
          <p:nvPr/>
        </p:nvSpPr>
        <p:spPr>
          <a:xfrm>
            <a:off x="2146042" y="2574153"/>
            <a:ext cx="348862" cy="369332"/>
          </a:xfrm>
          <a:prstGeom prst="rect">
            <a:avLst/>
          </a:prstGeom>
          <a:noFill/>
        </p:spPr>
        <p:txBody>
          <a:bodyPr wrap="square" rtlCol="0">
            <a:spAutoFit/>
          </a:bodyPr>
          <a:lstStyle/>
          <a:p>
            <a:r>
              <a:rPr lang="en-US" altLang="zh-CN" dirty="0"/>
              <a:t>…</a:t>
            </a:r>
            <a:endParaRPr lang="zh-CN" altLang="en-US" dirty="0"/>
          </a:p>
        </p:txBody>
      </p:sp>
      <p:sp>
        <p:nvSpPr>
          <p:cNvPr id="41" name="左大括号 40">
            <a:extLst>
              <a:ext uri="{FF2B5EF4-FFF2-40B4-BE49-F238E27FC236}">
                <a16:creationId xmlns:a16="http://schemas.microsoft.com/office/drawing/2014/main" id="{E88C6CED-9C08-403C-88FA-722BB3AADEC5}"/>
              </a:ext>
            </a:extLst>
          </p:cNvPr>
          <p:cNvSpPr/>
          <p:nvPr/>
        </p:nvSpPr>
        <p:spPr>
          <a:xfrm rot="5400000">
            <a:off x="1766996" y="4123702"/>
            <a:ext cx="99646" cy="107852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75A9EDE4-F9EF-41D1-B511-7A23F06A30A9}"/>
              </a:ext>
            </a:extLst>
          </p:cNvPr>
          <p:cNvSpPr txBox="1"/>
          <p:nvPr/>
        </p:nvSpPr>
        <p:spPr>
          <a:xfrm>
            <a:off x="1368609" y="3178379"/>
            <a:ext cx="1535723" cy="261610"/>
          </a:xfrm>
          <a:prstGeom prst="rect">
            <a:avLst/>
          </a:prstGeom>
          <a:noFill/>
        </p:spPr>
        <p:txBody>
          <a:bodyPr wrap="square" rtlCol="0">
            <a:spAutoFit/>
          </a:bodyPr>
          <a:lstStyle/>
          <a:p>
            <a:r>
              <a:rPr lang="zh-CN" altLang="en-US" sz="1050" b="1" dirty="0">
                <a:latin typeface="黑体" panose="02010609060101010101" pitchFamily="49" charset="-122"/>
                <a:ea typeface="黑体" panose="02010609060101010101" pitchFamily="49" charset="-122"/>
              </a:rPr>
              <a:t>时序</a:t>
            </a:r>
            <a:r>
              <a:rPr lang="en-US" altLang="zh-CN" sz="1050" b="1" dirty="0">
                <a:latin typeface="黑体" panose="02010609060101010101" pitchFamily="49" charset="-122"/>
                <a:ea typeface="黑体" panose="02010609060101010101" pitchFamily="49" charset="-122"/>
              </a:rPr>
              <a:t>SAR</a:t>
            </a:r>
            <a:r>
              <a:rPr lang="zh-CN" altLang="en-US" sz="1050" b="1" dirty="0">
                <a:latin typeface="黑体" panose="02010609060101010101" pitchFamily="49" charset="-122"/>
                <a:ea typeface="黑体" panose="02010609060101010101" pitchFamily="49" charset="-122"/>
              </a:rPr>
              <a:t>图像</a:t>
            </a:r>
          </a:p>
        </p:txBody>
      </p:sp>
      <p:sp>
        <p:nvSpPr>
          <p:cNvPr id="43" name="文本框 42">
            <a:extLst>
              <a:ext uri="{FF2B5EF4-FFF2-40B4-BE49-F238E27FC236}">
                <a16:creationId xmlns:a16="http://schemas.microsoft.com/office/drawing/2014/main" id="{C086A009-0610-4EE0-82A3-120152E61F16}"/>
              </a:ext>
            </a:extLst>
          </p:cNvPr>
          <p:cNvSpPr txBox="1"/>
          <p:nvPr/>
        </p:nvSpPr>
        <p:spPr>
          <a:xfrm>
            <a:off x="2494903" y="3895011"/>
            <a:ext cx="1238937" cy="253916"/>
          </a:xfrm>
          <a:prstGeom prst="rect">
            <a:avLst/>
          </a:prstGeom>
          <a:noFill/>
        </p:spPr>
        <p:txBody>
          <a:bodyPr wrap="square" rtlCol="0">
            <a:spAutoFit/>
          </a:bodyPr>
          <a:lstStyle/>
          <a:p>
            <a:r>
              <a:rPr lang="zh-CN" altLang="en-US" sz="1050" b="1" dirty="0">
                <a:latin typeface="黑体" panose="02010609060101010101" pitchFamily="49" charset="-122"/>
                <a:ea typeface="黑体" panose="02010609060101010101" pitchFamily="49" charset="-122"/>
              </a:rPr>
              <a:t>耕地地块</a:t>
            </a:r>
          </a:p>
        </p:txBody>
      </p:sp>
      <p:sp>
        <p:nvSpPr>
          <p:cNvPr id="44" name="文本框 43">
            <a:extLst>
              <a:ext uri="{FF2B5EF4-FFF2-40B4-BE49-F238E27FC236}">
                <a16:creationId xmlns:a16="http://schemas.microsoft.com/office/drawing/2014/main" id="{7187E0A1-F9C0-4110-9140-0FDD1641D465}"/>
              </a:ext>
            </a:extLst>
          </p:cNvPr>
          <p:cNvSpPr txBox="1"/>
          <p:nvPr/>
        </p:nvSpPr>
        <p:spPr>
          <a:xfrm>
            <a:off x="771995" y="5797074"/>
            <a:ext cx="1172307" cy="253916"/>
          </a:xfrm>
          <a:prstGeom prst="rect">
            <a:avLst/>
          </a:prstGeom>
          <a:noFill/>
        </p:spPr>
        <p:txBody>
          <a:bodyPr wrap="square" rtlCol="0">
            <a:spAutoFit/>
          </a:bodyPr>
          <a:lstStyle>
            <a:defPPr>
              <a:defRPr lang="zh-CN"/>
            </a:defPPr>
          </a:lstStyle>
          <a:p>
            <a:r>
              <a:rPr lang="zh-CN" altLang="en-US" sz="1050" b="1" dirty="0">
                <a:latin typeface="黑体" panose="02010609060101010101" pitchFamily="49" charset="-122"/>
                <a:ea typeface="黑体" panose="02010609060101010101" pitchFamily="49" charset="-122"/>
              </a:rPr>
              <a:t>耕地矢量边界</a:t>
            </a:r>
          </a:p>
        </p:txBody>
      </p:sp>
      <p:sp>
        <p:nvSpPr>
          <p:cNvPr id="45" name="文本框 44">
            <a:extLst>
              <a:ext uri="{FF2B5EF4-FFF2-40B4-BE49-F238E27FC236}">
                <a16:creationId xmlns:a16="http://schemas.microsoft.com/office/drawing/2014/main" id="{ECE0D459-F49D-47A8-9290-416BC1A007E1}"/>
              </a:ext>
            </a:extLst>
          </p:cNvPr>
          <p:cNvSpPr txBox="1"/>
          <p:nvPr/>
        </p:nvSpPr>
        <p:spPr>
          <a:xfrm>
            <a:off x="2068311" y="5758980"/>
            <a:ext cx="1172307" cy="253916"/>
          </a:xfrm>
          <a:prstGeom prst="rect">
            <a:avLst/>
          </a:prstGeom>
          <a:noFill/>
        </p:spPr>
        <p:txBody>
          <a:bodyPr wrap="square" rtlCol="0">
            <a:spAutoFit/>
          </a:bodyPr>
          <a:lstStyle/>
          <a:p>
            <a:r>
              <a:rPr lang="zh-CN" altLang="en-US" sz="1050" b="1" dirty="0">
                <a:latin typeface="黑体" panose="02010609060101010101" pitchFamily="49" charset="-122"/>
                <a:ea typeface="黑体" panose="02010609060101010101" pitchFamily="49" charset="-122"/>
              </a:rPr>
              <a:t>高分底图</a:t>
            </a:r>
          </a:p>
        </p:txBody>
      </p:sp>
      <p:sp>
        <p:nvSpPr>
          <p:cNvPr id="46" name="右大括号 45">
            <a:extLst>
              <a:ext uri="{FF2B5EF4-FFF2-40B4-BE49-F238E27FC236}">
                <a16:creationId xmlns:a16="http://schemas.microsoft.com/office/drawing/2014/main" id="{6DD07CB3-ED8C-4FAB-91B7-7265A501A27F}"/>
              </a:ext>
            </a:extLst>
          </p:cNvPr>
          <p:cNvSpPr/>
          <p:nvPr/>
        </p:nvSpPr>
        <p:spPr>
          <a:xfrm>
            <a:off x="3630806" y="2574153"/>
            <a:ext cx="45719" cy="2038987"/>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A199CE01-F809-4DF4-A035-BE7C98F36D12}"/>
              </a:ext>
            </a:extLst>
          </p:cNvPr>
          <p:cNvSpPr/>
          <p:nvPr/>
        </p:nvSpPr>
        <p:spPr>
          <a:xfrm>
            <a:off x="4266597" y="3857417"/>
            <a:ext cx="1952240" cy="56857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抽取每一个地块，用于模型识别后，最后得到农作物类型一张图</a:t>
            </a:r>
          </a:p>
        </p:txBody>
      </p:sp>
      <p:pic>
        <p:nvPicPr>
          <p:cNvPr id="48" name="图片 47">
            <a:extLst>
              <a:ext uri="{FF2B5EF4-FFF2-40B4-BE49-F238E27FC236}">
                <a16:creationId xmlns:a16="http://schemas.microsoft.com/office/drawing/2014/main" id="{CB681DE0-3439-48B4-B734-11B8E057C2B7}"/>
              </a:ext>
            </a:extLst>
          </p:cNvPr>
          <p:cNvPicPr>
            <a:picLocks noChangeAspect="1"/>
          </p:cNvPicPr>
          <p:nvPr/>
        </p:nvPicPr>
        <p:blipFill>
          <a:blip r:embed="rId7"/>
          <a:stretch>
            <a:fillRect/>
          </a:stretch>
        </p:blipFill>
        <p:spPr>
          <a:xfrm>
            <a:off x="6653986" y="2628916"/>
            <a:ext cx="2490014" cy="2322223"/>
          </a:xfrm>
          <a:prstGeom prst="rect">
            <a:avLst/>
          </a:prstGeom>
        </p:spPr>
      </p:pic>
      <p:cxnSp>
        <p:nvCxnSpPr>
          <p:cNvPr id="49" name="直接箭头连接符 48">
            <a:extLst>
              <a:ext uri="{FF2B5EF4-FFF2-40B4-BE49-F238E27FC236}">
                <a16:creationId xmlns:a16="http://schemas.microsoft.com/office/drawing/2014/main" id="{4F66C2C0-DB16-42E0-ABB0-EE82CCF28EC1}"/>
              </a:ext>
            </a:extLst>
          </p:cNvPr>
          <p:cNvCxnSpPr>
            <a:cxnSpLocks/>
          </p:cNvCxnSpPr>
          <p:nvPr/>
        </p:nvCxnSpPr>
        <p:spPr>
          <a:xfrm>
            <a:off x="6466617" y="3582693"/>
            <a:ext cx="1348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文本框 5">
            <a:extLst>
              <a:ext uri="{FF2B5EF4-FFF2-40B4-BE49-F238E27FC236}">
                <a16:creationId xmlns:a16="http://schemas.microsoft.com/office/drawing/2014/main" id="{2A231F85-2113-4C40-A320-A8C8783BC08E}"/>
              </a:ext>
            </a:extLst>
          </p:cNvPr>
          <p:cNvSpPr txBox="1"/>
          <p:nvPr/>
        </p:nvSpPr>
        <p:spPr>
          <a:xfrm>
            <a:off x="4026200" y="2817892"/>
            <a:ext cx="2256662" cy="400110"/>
          </a:xfrm>
          <a:prstGeom prst="rect">
            <a:avLst/>
          </a:prstGeom>
          <a:noFill/>
        </p:spPr>
        <p:txBody>
          <a:bodyPr wrap="square" rtlCol="0">
            <a:spAutoFit/>
          </a:bodyPr>
          <a:lstStyle/>
          <a:p>
            <a:r>
              <a:rPr lang="zh-CN" altLang="en-US" sz="2000" b="1" dirty="0"/>
              <a:t>可视化的系统界面</a:t>
            </a:r>
          </a:p>
        </p:txBody>
      </p:sp>
      <p:sp>
        <p:nvSpPr>
          <p:cNvPr id="16" name="文本框 15">
            <a:extLst>
              <a:ext uri="{FF2B5EF4-FFF2-40B4-BE49-F238E27FC236}">
                <a16:creationId xmlns:a16="http://schemas.microsoft.com/office/drawing/2014/main" id="{43EAD1F2-6E08-4AA2-8F8F-B842347CE38E}"/>
              </a:ext>
            </a:extLst>
          </p:cNvPr>
          <p:cNvSpPr txBox="1"/>
          <p:nvPr/>
        </p:nvSpPr>
        <p:spPr>
          <a:xfrm>
            <a:off x="301187" y="1103864"/>
            <a:ext cx="5206289" cy="646331"/>
          </a:xfrm>
          <a:prstGeom prst="rect">
            <a:avLst/>
          </a:prstGeom>
          <a:noFill/>
        </p:spPr>
        <p:txBody>
          <a:bodyPr wrap="square" rtlCol="0">
            <a:spAutoFit/>
          </a:bodyPr>
          <a:lstStyle/>
          <a:p>
            <a:r>
              <a:rPr lang="zh-CN" altLang="en-US" dirty="0"/>
              <a:t>最后将会开发一个可视化的系统界面，接收数据输入，并输出作物类别一张图</a:t>
            </a:r>
          </a:p>
        </p:txBody>
      </p:sp>
    </p:spTree>
    <p:extLst>
      <p:ext uri="{BB962C8B-B14F-4D97-AF65-F5344CB8AC3E}">
        <p14:creationId xmlns:p14="http://schemas.microsoft.com/office/powerpoint/2010/main" val="211141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系统部署</a:t>
            </a:r>
          </a:p>
        </p:txBody>
      </p:sp>
      <p:sp>
        <p:nvSpPr>
          <p:cNvPr id="3" name="灯片编号占位符 2"/>
          <p:cNvSpPr>
            <a:spLocks noGrp="1"/>
          </p:cNvSpPr>
          <p:nvPr>
            <p:ph type="sldNum" sz="quarter" idx="12"/>
          </p:nvPr>
        </p:nvSpPr>
        <p:spPr/>
        <p:txBody>
          <a:bodyPr/>
          <a:lstStyle/>
          <a:p>
            <a:fld id="{94B6E62B-4DEC-4954-AD3A-658470571C9E}" type="slidenum">
              <a:rPr lang="zh-CN" altLang="en-US" smtClean="0"/>
              <a:t>22</a:t>
            </a:fld>
            <a:endParaRPr lang="zh-CN" altLang="en-US" dirty="0"/>
          </a:p>
        </p:txBody>
      </p:sp>
      <p:grpSp>
        <p:nvGrpSpPr>
          <p:cNvPr id="8" name="组合 7"/>
          <p:cNvGrpSpPr/>
          <p:nvPr/>
        </p:nvGrpSpPr>
        <p:grpSpPr>
          <a:xfrm>
            <a:off x="3454276" y="1156537"/>
            <a:ext cx="5550080" cy="2770422"/>
            <a:chOff x="4554235" y="3585396"/>
            <a:chExt cx="5258999" cy="2770422"/>
          </a:xfrm>
        </p:grpSpPr>
        <p:sp>
          <p:nvSpPr>
            <p:cNvPr id="9" name="矩形 8"/>
            <p:cNvSpPr/>
            <p:nvPr/>
          </p:nvSpPr>
          <p:spPr>
            <a:xfrm>
              <a:off x="4554235" y="3585396"/>
              <a:ext cx="104988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硬件平台</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554235" y="3979648"/>
              <a:ext cx="5258999" cy="23761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操作系统：</a:t>
              </a:r>
              <a:r>
                <a:rPr lang="en-US" altLang="zh-CN" dirty="0">
                  <a:latin typeface="微软雅黑" panose="020B0503020204020204" pitchFamily="34" charset="-122"/>
                  <a:ea typeface="微软雅黑" panose="020B0503020204020204" pitchFamily="34" charset="-122"/>
                </a:rPr>
                <a:t> Ubuntu Linux 18.04-64bit</a:t>
              </a: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GPU</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NVIIA GeForce RTX 3090Ti × 2</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25000"/>
                </a:lnSpc>
                <a:buFont typeface="Arial" panose="020B0604020202020204" pitchFamily="34" charset="0"/>
                <a:buChar char="•"/>
                <a:tabLst>
                  <a:tab pos="457200" algn="l"/>
                </a:tabLst>
              </a:pPr>
              <a:r>
                <a:rPr lang="en-US" altLang="zh-CN" dirty="0">
                  <a:latin typeface="微软雅黑" panose="020B0503020204020204" pitchFamily="34" charset="-122"/>
                  <a:ea typeface="微软雅黑" panose="020B0503020204020204" pitchFamily="34" charset="-122"/>
                </a:rPr>
                <a:t>CPU</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Intel® Core</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i7-8700U CPU @3.2GHz</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25000"/>
                </a:lnSpc>
                <a:buFont typeface="Arial" panose="020B0604020202020204" pitchFamily="34" charset="0"/>
                <a:buChar char="•"/>
                <a:tabLst>
                  <a:tab pos="457200" algn="l"/>
                </a:tabLst>
              </a:pPr>
              <a:r>
                <a:rPr lang="zh-CN" altLang="zh-CN"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DDR4 32GB</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25000"/>
                </a:lnSpc>
                <a:buFont typeface="Arial" panose="020B0604020202020204" pitchFamily="34" charset="0"/>
                <a:buChar char="•"/>
                <a:tabLst>
                  <a:tab pos="457200" algn="l"/>
                </a:tabLst>
              </a:pPr>
              <a:r>
                <a:rPr lang="zh-CN" altLang="zh-CN" dirty="0">
                  <a:latin typeface="微软雅黑" panose="020B0503020204020204" pitchFamily="34" charset="-122"/>
                  <a:ea typeface="微软雅黑" panose="020B0503020204020204" pitchFamily="34" charset="-122"/>
                </a:rPr>
                <a:t>显存：</a:t>
              </a:r>
              <a:r>
                <a:rPr lang="en-US" altLang="zh-CN" dirty="0">
                  <a:latin typeface="微软雅黑" panose="020B0503020204020204" pitchFamily="34" charset="-122"/>
                  <a:ea typeface="微软雅黑" panose="020B0503020204020204" pitchFamily="34" charset="-122"/>
                </a:rPr>
                <a:t>12GB</a:t>
              </a:r>
              <a:endParaRPr lang="zh-CN"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49454" y="4100590"/>
            <a:ext cx="4173808" cy="2171074"/>
            <a:chOff x="5595674" y="1367257"/>
            <a:chExt cx="4173808" cy="2171074"/>
          </a:xfrm>
        </p:grpSpPr>
        <p:sp>
          <p:nvSpPr>
            <p:cNvPr id="12" name="文本框 11"/>
            <p:cNvSpPr txBox="1"/>
            <p:nvPr/>
          </p:nvSpPr>
          <p:spPr>
            <a:xfrm>
              <a:off x="5595674" y="1367257"/>
              <a:ext cx="1398359"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软件环境</a:t>
              </a:r>
            </a:p>
          </p:txBody>
        </p:sp>
        <p:sp>
          <p:nvSpPr>
            <p:cNvPr id="13" name="文本框 12"/>
            <p:cNvSpPr txBox="1"/>
            <p:nvPr/>
          </p:nvSpPr>
          <p:spPr>
            <a:xfrm>
              <a:off x="5595674" y="1744314"/>
              <a:ext cx="4173808" cy="1794017"/>
            </a:xfrm>
            <a:prstGeom prst="rect">
              <a:avLst/>
            </a:prstGeom>
            <a:noFill/>
          </p:spPr>
          <p:txBody>
            <a:bodyPr wrap="square" rtlCol="0">
              <a:spAutoFit/>
            </a:bodyPr>
            <a:lstStyle/>
            <a:p>
              <a:pPr marL="342900" lvl="0" indent="-342900" algn="just">
                <a:lnSpc>
                  <a:spcPct val="125000"/>
                </a:lnSpc>
                <a:buFont typeface="Arial" panose="020B0604020202020204" pitchFamily="34" charset="0"/>
                <a:buChar char="•"/>
                <a:tabLst>
                  <a:tab pos="457200" algn="l"/>
                  <a:tab pos="990600" algn="l"/>
                </a:tabLst>
              </a:pPr>
              <a:r>
                <a:rPr lang="zh-CN" altLang="zh-CN" dirty="0">
                  <a:latin typeface="微软雅黑" panose="020B0503020204020204" pitchFamily="34" charset="-122"/>
                  <a:ea typeface="微软雅黑" panose="020B0503020204020204" pitchFamily="34" charset="-122"/>
                </a:rPr>
                <a:t>程序语言：</a:t>
              </a:r>
              <a:r>
                <a:rPr lang="en-US" altLang="zh-CN" dirty="0">
                  <a:latin typeface="微软雅黑" panose="020B0503020204020204" pitchFamily="34" charset="-122"/>
                  <a:ea typeface="微软雅黑" panose="020B0503020204020204" pitchFamily="34" charset="-122"/>
                </a:rPr>
                <a:t>Python 3.7</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25000"/>
                </a:lnSpc>
                <a:buFont typeface="Arial" panose="020B0604020202020204" pitchFamily="34" charset="0"/>
                <a:buChar char="•"/>
                <a:tabLst>
                  <a:tab pos="457200" algn="l"/>
                  <a:tab pos="990600" algn="l"/>
                </a:tabLst>
              </a:pPr>
              <a:r>
                <a:rPr lang="zh-CN" altLang="zh-CN" dirty="0">
                  <a:latin typeface="微软雅黑" panose="020B0503020204020204" pitchFamily="34" charset="-122"/>
                  <a:ea typeface="微软雅黑" panose="020B0503020204020204" pitchFamily="34" charset="-122"/>
                </a:rPr>
                <a:t>开发工具：</a:t>
              </a:r>
              <a:r>
                <a:rPr lang="en-US" altLang="zh-CN" dirty="0">
                  <a:latin typeface="微软雅黑" panose="020B0503020204020204" pitchFamily="34" charset="-122"/>
                  <a:ea typeface="微软雅黑" panose="020B0503020204020204" pitchFamily="34" charset="-122"/>
                </a:rPr>
                <a:t>PyCharm</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25000"/>
                </a:lnSpc>
                <a:buFont typeface="Arial" panose="020B0604020202020204" pitchFamily="34" charset="0"/>
                <a:buChar char="•"/>
                <a:tabLst>
                  <a:tab pos="457200" algn="l"/>
                  <a:tab pos="990600" algn="l"/>
                </a:tabLst>
              </a:pPr>
              <a:r>
                <a:rPr lang="zh-CN" altLang="zh-CN" dirty="0">
                  <a:latin typeface="微软雅黑" panose="020B0503020204020204" pitchFamily="34" charset="-122"/>
                  <a:ea typeface="微软雅黑" panose="020B0503020204020204" pitchFamily="34" charset="-122"/>
                </a:rPr>
                <a:t>并行计算架构：</a:t>
              </a:r>
              <a:r>
                <a:rPr lang="en-US" altLang="zh-CN" dirty="0">
                  <a:latin typeface="微软雅黑" panose="020B0503020204020204" pitchFamily="34" charset="-122"/>
                  <a:ea typeface="微软雅黑" panose="020B0503020204020204" pitchFamily="34" charset="-122"/>
                </a:rPr>
                <a:t>CUDA 10.2</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25000"/>
                </a:lnSpc>
                <a:buFont typeface="Arial" panose="020B0604020202020204" pitchFamily="34" charset="0"/>
                <a:buChar char="•"/>
                <a:tabLst>
                  <a:tab pos="457200" algn="l"/>
                  <a:tab pos="990600" algn="l"/>
                </a:tabLst>
              </a:pPr>
              <a:r>
                <a:rPr lang="zh-CN" altLang="zh-CN" dirty="0">
                  <a:latin typeface="微软雅黑" panose="020B0503020204020204" pitchFamily="34" charset="-122"/>
                  <a:ea typeface="微软雅黑" panose="020B0503020204020204" pitchFamily="34" charset="-122"/>
                </a:rPr>
                <a:t>机器学习库：</a:t>
              </a:r>
              <a:r>
                <a:rPr lang="en-US" altLang="zh-CN" dirty="0" err="1">
                  <a:latin typeface="微软雅黑" panose="020B0503020204020204" pitchFamily="34" charset="-122"/>
                  <a:ea typeface="微软雅黑" panose="020B0503020204020204" pitchFamily="34" charset="-122"/>
                </a:rPr>
                <a:t>PyTorch</a:t>
              </a:r>
              <a:r>
                <a:rPr lang="en-US" altLang="zh-CN" dirty="0">
                  <a:latin typeface="微软雅黑" panose="020B0503020204020204" pitchFamily="34" charset="-122"/>
                  <a:ea typeface="微软雅黑" panose="020B0503020204020204" pitchFamily="34" charset="-122"/>
                </a:rPr>
                <a:t> 1.3</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25000"/>
                </a:lnSpc>
                <a:buFont typeface="Arial" panose="020B0604020202020204" pitchFamily="34" charset="0"/>
                <a:buChar char="•"/>
                <a:tabLst>
                  <a:tab pos="990600" algn="l"/>
                </a:tabLst>
              </a:pPr>
              <a:r>
                <a:rPr lang="zh-CN" altLang="zh-CN" dirty="0">
                  <a:latin typeface="微软雅黑" panose="020B0503020204020204" pitchFamily="34" charset="-122"/>
                  <a:ea typeface="微软雅黑" panose="020B0503020204020204" pitchFamily="34" charset="-122"/>
                </a:rPr>
                <a:t>数据库： </a:t>
              </a:r>
              <a:r>
                <a:rPr lang="en-US" altLang="zh-CN" dirty="0">
                  <a:latin typeface="微软雅黑" panose="020B0503020204020204" pitchFamily="34" charset="-122"/>
                  <a:ea typeface="微软雅黑" panose="020B0503020204020204" pitchFamily="34" charset="-122"/>
                </a:rPr>
                <a:t>PostgreSQL</a:t>
              </a:r>
              <a:endParaRPr lang="zh-CN" altLang="zh-CN" dirty="0">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980" y="4828250"/>
            <a:ext cx="1234430" cy="1135676"/>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628" y="4803925"/>
            <a:ext cx="947799" cy="947799"/>
          </a:xfrm>
          <a:prstGeom prst="rect">
            <a:avLst/>
          </a:prstGeom>
        </p:spPr>
      </p:pic>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18940" t="20648" r="17667" b="17518"/>
          <a:stretch>
            <a:fillRect/>
          </a:stretch>
        </p:blipFill>
        <p:spPr>
          <a:xfrm>
            <a:off x="4844761" y="4789338"/>
            <a:ext cx="1106431" cy="1079224"/>
          </a:xfrm>
          <a:prstGeom prst="rect">
            <a:avLst/>
          </a:prstGeom>
        </p:spPr>
      </p:pic>
      <p:pic>
        <p:nvPicPr>
          <p:cNvPr id="2" name="图片 1" descr="03a2789d46c24698bbfd21d6146b531e"/>
          <p:cNvPicPr>
            <a:picLocks noChangeAspect="1"/>
          </p:cNvPicPr>
          <p:nvPr/>
        </p:nvPicPr>
        <p:blipFill>
          <a:blip r:embed="rId6"/>
          <a:stretch>
            <a:fillRect/>
          </a:stretch>
        </p:blipFill>
        <p:spPr>
          <a:xfrm>
            <a:off x="934085" y="1125855"/>
            <a:ext cx="2075815" cy="2450465"/>
          </a:xfrm>
          <a:prstGeom prst="rect">
            <a:avLst/>
          </a:prstGeom>
        </p:spPr>
      </p:pic>
    </p:spTree>
    <p:extLst>
      <p:ext uri="{BB962C8B-B14F-4D97-AF65-F5344CB8AC3E}">
        <p14:creationId xmlns:p14="http://schemas.microsoft.com/office/powerpoint/2010/main" val="154293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9" name="Group 51"/>
          <p:cNvGrpSpPr/>
          <p:nvPr/>
        </p:nvGrpSpPr>
        <p:grpSpPr bwMode="auto">
          <a:xfrm>
            <a:off x="2235993" y="2636837"/>
            <a:ext cx="4672013" cy="792163"/>
            <a:chOff x="1329" y="1795"/>
            <a:chExt cx="2943" cy="499"/>
          </a:xfrm>
          <a:solidFill>
            <a:schemeClr val="accent1">
              <a:lumMod val="40000"/>
              <a:lumOff val="60000"/>
            </a:schemeClr>
          </a:solidFill>
        </p:grpSpPr>
        <p:sp>
          <p:nvSpPr>
            <p:cNvPr id="60"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研究目标、研究内容</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243931" y="1628775"/>
            <a:ext cx="4672012" cy="792162"/>
            <a:chOff x="1329" y="1795"/>
            <a:chExt cx="2943" cy="499"/>
          </a:xfrm>
          <a:solidFill>
            <a:schemeClr val="accent1">
              <a:lumMod val="40000"/>
              <a:lumOff val="60000"/>
            </a:schemeClr>
          </a:solidFill>
        </p:grpSpPr>
        <p:sp>
          <p:nvSpPr>
            <p:cNvPr id="63"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研究背景、研究现状</a:t>
              </a:r>
              <a:endParaRPr kumimoji="0" lang="en-US" altLang="zh-CN"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235993" y="3644900"/>
            <a:ext cx="4672013" cy="792162"/>
            <a:chOff x="1329" y="1795"/>
            <a:chExt cx="2943" cy="499"/>
          </a:xfrm>
          <a:solidFill>
            <a:schemeClr val="accent1">
              <a:lumMod val="40000"/>
              <a:lumOff val="60000"/>
            </a:schemeClr>
          </a:solidFill>
        </p:grpSpPr>
        <p:sp>
          <p:nvSpPr>
            <p:cNvPr id="66"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技术路线、系统实现</a:t>
              </a:r>
              <a:endParaRPr kumimoji="0" lang="en-US" altLang="zh-CN"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243931" y="4652962"/>
            <a:ext cx="4672012" cy="792163"/>
            <a:chOff x="1329" y="1795"/>
            <a:chExt cx="2943" cy="499"/>
          </a:xfrm>
          <a:solidFill>
            <a:srgbClr val="02409A"/>
          </a:solidFill>
        </p:grpSpPr>
        <p:sp>
          <p:nvSpPr>
            <p:cNvPr id="69"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预期成果、进度安排</a:t>
              </a:r>
            </a:p>
          </p:txBody>
        </p:sp>
        <p:sp>
          <p:nvSpPr>
            <p:cNvPr id="70"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94B6E62B-4DEC-4954-AD3A-658470571C9E}" type="slidenum">
              <a:rPr lang="zh-CN" altLang="en-US" smtClean="0"/>
              <a:t>23</a:t>
            </a:fld>
            <a:endParaRPr lang="zh-CN" altLang="en-US"/>
          </a:p>
        </p:txBody>
      </p:sp>
    </p:spTree>
    <p:extLst>
      <p:ext uri="{BB962C8B-B14F-4D97-AF65-F5344CB8AC3E}">
        <p14:creationId xmlns:p14="http://schemas.microsoft.com/office/powerpoint/2010/main" val="3401966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预期成果</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内容占位符 2"/>
          <p:cNvSpPr>
            <a:spLocks noGrp="1"/>
          </p:cNvSpPr>
          <p:nvPr>
            <p:ph idx="1"/>
          </p:nvPr>
        </p:nvSpPr>
        <p:spPr>
          <a:xfrm>
            <a:off x="576263" y="1156274"/>
            <a:ext cx="8229600" cy="5091113"/>
          </a:xfrm>
        </p:spPr>
        <p:txBody>
          <a:bodyPr>
            <a:normAutofit/>
          </a:bodyPr>
          <a:lstStyle/>
          <a:p>
            <a:pPr marL="0" indent="0">
              <a:lnSpc>
                <a:spcPct val="120000"/>
              </a:lnSpc>
              <a:buFont typeface="Arial" panose="020B0604020202020204" pitchFamily="34" charset="0"/>
              <a:buNone/>
            </a:pPr>
            <a:r>
              <a:rPr kumimoji="0" lang="zh-CN" sz="1800" b="1" dirty="0">
                <a:latin typeface="微软雅黑" panose="020B0503020204020204" pitchFamily="34" charset="-122"/>
                <a:ea typeface="微软雅黑" panose="020B0503020204020204" pitchFamily="34" charset="-122"/>
                <a:cs typeface="微软雅黑" panose="020B0503020204020204" pitchFamily="34" charset="-122"/>
              </a:rPr>
              <a:t>理论成果</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mj-lt"/>
              <a:buAutoNum type="arabicPeriod"/>
            </a:pPr>
            <a:r>
              <a:rPr lang="zh-CN" altLang="en-US" sz="1600" dirty="0">
                <a:latin typeface="微软雅黑" panose="020B0503020204020204" pitchFamily="34" charset="-122"/>
                <a:ea typeface="微软雅黑" panose="020B0503020204020204" pitchFamily="34" charset="-122"/>
              </a:rPr>
              <a:t>多源数据融合的农作物识别模型</a:t>
            </a:r>
          </a:p>
          <a:p>
            <a:pPr marL="800100" lvl="1" indent="-342900">
              <a:lnSpc>
                <a:spcPct val="120000"/>
              </a:lnSpc>
              <a:buFont typeface="+mj-lt"/>
              <a:buAutoNum type="arabicPeriod"/>
            </a:pPr>
            <a:r>
              <a:rPr lang="zh-CN" altLang="en-US" sz="1600" dirty="0">
                <a:latin typeface="微软雅黑" panose="020B0503020204020204" pitchFamily="34" charset="-122"/>
                <a:ea typeface="微软雅黑" panose="020B0503020204020204" pitchFamily="34" charset="-122"/>
              </a:rPr>
              <a:t>少样本下的模型预训练策略</a:t>
            </a:r>
            <a:endParaRPr lang="en-US" altLang="zh-CN" sz="1600" dirty="0">
              <a:latin typeface="微软雅黑" panose="020B0503020204020204" pitchFamily="34" charset="-122"/>
              <a:ea typeface="微软雅黑" panose="020B0503020204020204" pitchFamily="34" charset="-122"/>
            </a:endParaRPr>
          </a:p>
          <a:p>
            <a:pPr marL="800100" lvl="1" indent="-342900">
              <a:lnSpc>
                <a:spcPct val="120000"/>
              </a:lnSpc>
              <a:buFont typeface="+mj-lt"/>
              <a:buAutoNum type="arabicPeriod"/>
            </a:pPr>
            <a:endParaRPr lang="en-US" altLang="zh-CN" sz="1600" dirty="0">
              <a:latin typeface="微软雅黑" panose="020B0503020204020204" pitchFamily="34" charset="-122"/>
              <a:ea typeface="微软雅黑" panose="020B0503020204020204" pitchFamily="34" charset="-122"/>
            </a:endParaRPr>
          </a:p>
          <a:p>
            <a:pPr marL="457200" lvl="1" indent="0">
              <a:lnSpc>
                <a:spcPct val="120000"/>
              </a:lnSpc>
              <a:buNone/>
            </a:pPr>
            <a:endParaRPr lang="zh-CN" altLang="en-US" sz="1600" dirty="0">
              <a:latin typeface="微软雅黑" panose="020B0503020204020204" pitchFamily="34" charset="-122"/>
              <a:ea typeface="微软雅黑" panose="020B0503020204020204" pitchFamily="34" charset="-122"/>
            </a:endParaRPr>
          </a:p>
          <a:p>
            <a:pPr marL="0" indent="0">
              <a:lnSpc>
                <a:spcPct val="120000"/>
              </a:lnSpc>
              <a:buFont typeface="Arial" panose="020B0604020202020204" pitchFamily="34" charset="0"/>
              <a:buNone/>
            </a:pPr>
            <a:r>
              <a:rPr kumimoji="0" lang="zh-CN" sz="1800" b="1" dirty="0">
                <a:latin typeface="微软雅黑" panose="020B0503020204020204" pitchFamily="34" charset="-122"/>
                <a:ea typeface="微软雅黑" panose="020B0503020204020204" pitchFamily="34" charset="-122"/>
                <a:cs typeface="微软雅黑" panose="020B0503020204020204" pitchFamily="34" charset="-122"/>
              </a:rPr>
              <a:t>系统成果</a:t>
            </a:r>
            <a:endParaRPr kumimoji="0"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20000"/>
              </a:lnSpc>
              <a:buFont typeface="Arial" panose="020B0604020202020204" pitchFamily="34" charset="0"/>
              <a:buNone/>
            </a:pPr>
            <a:r>
              <a:rPr kumimoji="0"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kumimoji="0" lang="zh-CN" sz="1600" dirty="0">
                <a:latin typeface="微软雅黑" panose="020B0503020204020204" pitchFamily="34" charset="-122"/>
                <a:ea typeface="微软雅黑" panose="020B0503020204020204" pitchFamily="34" charset="-122"/>
                <a:cs typeface="微软雅黑" panose="020B0503020204020204" pitchFamily="34" charset="-122"/>
              </a:rPr>
              <a:t>本硕士论文将根据</a:t>
            </a:r>
            <a:endParaRPr kumimoji="0"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mj-lt"/>
              <a:buAutoNum type="arabicPeriod"/>
            </a:pPr>
            <a:r>
              <a:rPr lang="zh-CN" altLang="en-US" sz="1600" dirty="0">
                <a:latin typeface="微软雅黑" panose="020B0503020204020204" pitchFamily="34" charset="-122"/>
                <a:ea typeface="微软雅黑" panose="020B0503020204020204" pitchFamily="34" charset="-122"/>
              </a:rPr>
              <a:t>多源数据融合的农作物识别模型</a:t>
            </a:r>
          </a:p>
          <a:p>
            <a:pPr marL="800100" lvl="1" indent="-342900">
              <a:lnSpc>
                <a:spcPct val="120000"/>
              </a:lnSpc>
              <a:buFont typeface="+mj-lt"/>
              <a:buAutoNum type="arabicPeriod"/>
            </a:pPr>
            <a:r>
              <a:rPr lang="zh-CN" altLang="en-US" sz="1600" dirty="0">
                <a:latin typeface="微软雅黑" panose="020B0503020204020204" pitchFamily="34" charset="-122"/>
                <a:ea typeface="微软雅黑" panose="020B0503020204020204" pitchFamily="34" charset="-122"/>
              </a:rPr>
              <a:t>少样本下的模型预训练策略</a:t>
            </a:r>
          </a:p>
          <a:p>
            <a:pPr marL="0" indent="0">
              <a:lnSpc>
                <a:spcPct val="120000"/>
              </a:lnSpc>
              <a:buNone/>
            </a:pPr>
            <a:r>
              <a:rPr kumimoji="0"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600" dirty="0">
                <a:latin typeface="微软雅黑" panose="020B0503020204020204" pitchFamily="34" charset="-122"/>
                <a:ea typeface="微软雅黑" panose="020B0503020204020204" pitchFamily="34" charset="-122"/>
                <a:cs typeface="微软雅黑" panose="020B0503020204020204" pitchFamily="34" charset="-122"/>
              </a:rPr>
              <a:t>两个理论成果，设计开发出一个农作物识别的系统以供使用</a:t>
            </a:r>
            <a:endParaRPr kumimoji="0"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2"/>
          </p:nvPr>
        </p:nvSpPr>
        <p:spPr/>
        <p:txBody>
          <a:bodyPr/>
          <a:lstStyle/>
          <a:p>
            <a:fld id="{94B6E62B-4DEC-4954-AD3A-658470571C9E}" type="slidenum">
              <a:rPr lang="zh-CN" altLang="en-US" smtClean="0"/>
              <a:t>24</a:t>
            </a:fld>
            <a:endParaRPr lang="zh-CN" altLang="en-US"/>
          </a:p>
        </p:txBody>
      </p:sp>
    </p:spTree>
    <p:extLst>
      <p:ext uri="{BB962C8B-B14F-4D97-AF65-F5344CB8AC3E}">
        <p14:creationId xmlns:p14="http://schemas.microsoft.com/office/powerpoint/2010/main" val="120321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200" b="1">
                <a:solidFill>
                  <a:prstClr val="white"/>
                </a:solidFill>
                <a:latin typeface="黑体" panose="02010609060101010101" pitchFamily="49" charset="-122"/>
                <a:ea typeface="黑体" panose="02010609060101010101" pitchFamily="49" charset="-122"/>
                <a:cs typeface="Arial" panose="020B0604020202020204" pitchFamily="34" charset="0"/>
              </a:rPr>
              <a:t>进度安排</a:t>
            </a:r>
            <a:endParaRPr lang="zh-CN" altLang="en-US" sz="3200" b="1" dirty="0">
              <a:solidFill>
                <a:prstClr val="white"/>
              </a:solidFill>
              <a:latin typeface="黑体" panose="02010609060101010101" pitchFamily="49" charset="-122"/>
              <a:ea typeface="黑体" panose="02010609060101010101" pitchFamily="49" charset="-122"/>
              <a:cs typeface="Arial" panose="020B0604020202020204" pitchFamily="34" charset="0"/>
            </a:endParaRPr>
          </a:p>
        </p:txBody>
      </p:sp>
      <p:sp>
        <p:nvSpPr>
          <p:cNvPr id="7" name="内容占位符 2"/>
          <p:cNvSpPr>
            <a:spLocks noGrp="1"/>
          </p:cNvSpPr>
          <p:nvPr>
            <p:ph idx="1"/>
          </p:nvPr>
        </p:nvSpPr>
        <p:spPr>
          <a:xfrm>
            <a:off x="1124527" y="1633933"/>
            <a:ext cx="7552748" cy="4300141"/>
          </a:xfrm>
        </p:spPr>
        <p:txBody>
          <a:bodyPr>
            <a:normAutofit/>
          </a:bodyPr>
          <a:lstStyle/>
          <a:p>
            <a:pPr marL="0" indent="0">
              <a:lnSpc>
                <a:spcPct val="200000"/>
              </a:lnSpc>
              <a:buFont typeface="Arial" panose="020B0604020202020204" pitchFamily="34" charset="0"/>
              <a:buNone/>
            </a:pP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202</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0</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9月</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12月进行相关理论学习；</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kumimoji="0" sz="2000" dirty="0">
                <a:latin typeface="微软雅黑" panose="020B0503020204020204" pitchFamily="34" charset="-122"/>
                <a:ea typeface="微软雅黑" panose="020B0503020204020204" pitchFamily="34" charset="-122"/>
                <a:cs typeface="微软雅黑" panose="020B0503020204020204" pitchFamily="34" charset="-122"/>
              </a:rPr>
              <a:t>202</a:t>
            </a:r>
            <a:r>
              <a:rPr kumimoji="0" lang="en-US" sz="2000" dirty="0">
                <a:latin typeface="微软雅黑" panose="020B0503020204020204" pitchFamily="34" charset="-122"/>
                <a:ea typeface="微软雅黑" panose="020B0503020204020204" pitchFamily="34" charset="-122"/>
                <a:cs typeface="微软雅黑" panose="020B0503020204020204" pitchFamily="34" charset="-122"/>
              </a:rPr>
              <a:t>3</a:t>
            </a:r>
            <a:r>
              <a:rPr kumimoji="0" sz="2000" dirty="0">
                <a:latin typeface="微软雅黑" panose="020B0503020204020204" pitchFamily="34" charset="-122"/>
                <a:ea typeface="微软雅黑" panose="020B0503020204020204" pitchFamily="34" charset="-122"/>
                <a:cs typeface="微软雅黑" panose="020B0503020204020204" pitchFamily="34" charset="-122"/>
              </a:rPr>
              <a:t>年</a:t>
            </a:r>
            <a:r>
              <a:rPr kumimoji="0" lang="en-US" sz="2000" dirty="0">
                <a:latin typeface="微软雅黑" panose="020B0503020204020204" pitchFamily="34" charset="-122"/>
                <a:ea typeface="微软雅黑" panose="020B0503020204020204" pitchFamily="34" charset="-122"/>
                <a:cs typeface="微软雅黑" panose="020B0503020204020204" pitchFamily="34" charset="-122"/>
              </a:rPr>
              <a:t>0</a:t>
            </a:r>
            <a:r>
              <a:rPr kumimoji="0" sz="2000" dirty="0">
                <a:latin typeface="微软雅黑" panose="020B0503020204020204" pitchFamily="34" charset="-122"/>
                <a:ea typeface="微软雅黑" panose="020B0503020204020204" pitchFamily="34" charset="-122"/>
                <a:cs typeface="微软雅黑" panose="020B0503020204020204" pitchFamily="34" charset="-122"/>
              </a:rPr>
              <a:t>1月</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en-US" sz="2000" dirty="0">
                <a:latin typeface="微软雅黑" panose="020B0503020204020204" pitchFamily="34" charset="-122"/>
                <a:ea typeface="微软雅黑" panose="020B0503020204020204" pitchFamily="34" charset="-122"/>
                <a:cs typeface="微软雅黑" panose="020B0503020204020204" pitchFamily="34" charset="-122"/>
              </a:rPr>
              <a:t>0</a:t>
            </a:r>
            <a:r>
              <a:rPr kumimoji="0" sz="2000" dirty="0">
                <a:latin typeface="微软雅黑" panose="020B0503020204020204" pitchFamily="34" charset="-122"/>
                <a:ea typeface="微软雅黑" panose="020B0503020204020204" pitchFamily="34" charset="-122"/>
                <a:cs typeface="微软雅黑" panose="020B0503020204020204" pitchFamily="34" charset="-122"/>
              </a:rPr>
              <a:t>3月</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阅读文献，完成理论分析和方案设计；</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2023</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03</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 12</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月完善理论方案，进行系统开发与测试；</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2024</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01</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 04</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撰写</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毕业论文；</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200000"/>
              </a:lnSpc>
              <a:buFont typeface="Arial" panose="020B0604020202020204" pitchFamily="34" charset="0"/>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2024</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04</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 06</a:t>
            </a:r>
            <a:r>
              <a:rPr kumimoji="0" lang="zh-CN" sz="2000" dirty="0">
                <a:latin typeface="微软雅黑" panose="020B0503020204020204" pitchFamily="34" charset="-122"/>
                <a:ea typeface="微软雅黑" panose="020B0503020204020204" pitchFamily="34" charset="-122"/>
                <a:cs typeface="微软雅黑" panose="020B0503020204020204" pitchFamily="34" charset="-122"/>
              </a:rPr>
              <a:t>月准备答辩。</a:t>
            </a: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2"/>
          </p:nvPr>
        </p:nvSpPr>
        <p:spPr/>
        <p:txBody>
          <a:bodyPr/>
          <a:lstStyle/>
          <a:p>
            <a:fld id="{94B6E62B-4DEC-4954-AD3A-658470571C9E}" type="slidenum">
              <a:rPr lang="zh-CN" altLang="en-US" smtClean="0"/>
              <a:t>25</a:t>
            </a:fld>
            <a:endParaRPr lang="zh-CN" altLang="en-US"/>
          </a:p>
        </p:txBody>
      </p:sp>
    </p:spTree>
    <p:extLst>
      <p:ext uri="{BB962C8B-B14F-4D97-AF65-F5344CB8AC3E}">
        <p14:creationId xmlns:p14="http://schemas.microsoft.com/office/powerpoint/2010/main" val="286013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0" y="2277691"/>
            <a:ext cx="9144000" cy="1943844"/>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a:spcBef>
                <a:spcPct val="0"/>
              </a:spcBef>
              <a:defRPr/>
            </a:pPr>
            <a:endParaRPr lang="zh-CN" altLang="en-US" sz="4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0" y="2464783"/>
            <a:ext cx="9144000" cy="1446550"/>
          </a:xfrm>
          <a:prstGeom prst="rect">
            <a:avLst/>
          </a:prstGeom>
          <a:noFill/>
        </p:spPr>
        <p:txBody>
          <a:bodyPr wrap="square">
            <a:spAutoFit/>
          </a:bodyPr>
          <a:lstStyle/>
          <a:p>
            <a:pPr algn="ctr">
              <a:defRPr/>
            </a:pPr>
            <a:r>
              <a:rPr lang="zh-CN" altLang="en-US" sz="4400" b="1" dirty="0">
                <a:solidFill>
                  <a:prstClr val="white"/>
                </a:solidFill>
                <a:latin typeface="微软雅黑" panose="020B0503020204020204" pitchFamily="34" charset="-122"/>
                <a:ea typeface="微软雅黑" panose="020B0503020204020204" pitchFamily="34" charset="-122"/>
              </a:rPr>
              <a:t>  感谢各位老师的聆听！</a:t>
            </a:r>
          </a:p>
          <a:p>
            <a:pPr algn="ctr">
              <a:defRPr/>
            </a:pPr>
            <a:r>
              <a:rPr lang="zh-CN" altLang="en-US" sz="4400" b="1" dirty="0">
                <a:solidFill>
                  <a:prstClr val="white"/>
                </a:solidFill>
                <a:latin typeface="微软雅黑" panose="020B0503020204020204" pitchFamily="34" charset="-122"/>
                <a:ea typeface="微软雅黑" panose="020B0503020204020204" pitchFamily="34" charset="-122"/>
              </a:rPr>
              <a:t>  请大家提出宝贵意见！</a:t>
            </a:r>
          </a:p>
        </p:txBody>
      </p:sp>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06" y="355983"/>
            <a:ext cx="23034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94B6E62B-4DEC-4954-AD3A-658470571C9E}" type="slidenum">
              <a:rPr lang="zh-CN" altLang="en-US" smtClean="0"/>
              <a:t>26</a:t>
            </a:fld>
            <a:endParaRPr lang="zh-CN" altLang="en-US"/>
          </a:p>
        </p:txBody>
      </p:sp>
    </p:spTree>
    <p:extLst>
      <p:ext uri="{BB962C8B-B14F-4D97-AF65-F5344CB8AC3E}">
        <p14:creationId xmlns:p14="http://schemas.microsoft.com/office/powerpoint/2010/main" val="252462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a:solidFill>
                  <a:prstClr val="white"/>
                </a:solidFill>
                <a:latin typeface="微软雅黑" panose="020B0503020204020204" pitchFamily="34" charset="-122"/>
                <a:ea typeface="微软雅黑" panose="020B0503020204020204" pitchFamily="34" charset="-122"/>
                <a:cs typeface="Arial" panose="020B0604020202020204" pitchFamily="34" charset="0"/>
              </a:rPr>
              <a:t>提纲</a:t>
            </a:r>
            <a:endPar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9" name="Group 51"/>
          <p:cNvGrpSpPr/>
          <p:nvPr/>
        </p:nvGrpSpPr>
        <p:grpSpPr bwMode="auto">
          <a:xfrm>
            <a:off x="2235993" y="2636837"/>
            <a:ext cx="4672013" cy="792163"/>
            <a:chOff x="1329" y="1795"/>
            <a:chExt cx="2943" cy="499"/>
          </a:xfrm>
          <a:solidFill>
            <a:schemeClr val="accent1">
              <a:lumMod val="40000"/>
              <a:lumOff val="60000"/>
            </a:schemeClr>
          </a:solidFill>
        </p:grpSpPr>
        <p:sp>
          <p:nvSpPr>
            <p:cNvPr id="60"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研究目标、研究内容</a:t>
              </a:r>
              <a:endParaRPr kumimoji="0" lang="en-US" altLang="zh-CN" sz="2400" b="1" dirty="0">
                <a:solidFill>
                  <a:schemeClr val="bg1">
                    <a:lumMod val="95000"/>
                  </a:schemeClr>
                </a:solidFill>
                <a:ea typeface="微软雅黑" panose="020B0503020204020204" pitchFamily="34" charset="-122"/>
              </a:endParaRPr>
            </a:p>
          </p:txBody>
        </p:sp>
        <p:sp>
          <p:nvSpPr>
            <p:cNvPr id="61"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51"/>
          <p:cNvGrpSpPr/>
          <p:nvPr/>
        </p:nvGrpSpPr>
        <p:grpSpPr bwMode="auto">
          <a:xfrm>
            <a:off x="2243931" y="1628775"/>
            <a:ext cx="4672012" cy="792162"/>
            <a:chOff x="1329" y="1795"/>
            <a:chExt cx="2943" cy="499"/>
          </a:xfrm>
          <a:solidFill>
            <a:srgbClr val="02409A"/>
          </a:solidFill>
        </p:grpSpPr>
        <p:sp>
          <p:nvSpPr>
            <p:cNvPr id="63" name="AutoShape 52"/>
            <p:cNvSpPr>
              <a:spLocks noChangeArrowheads="1"/>
            </p:cNvSpPr>
            <p:nvPr/>
          </p:nvSpPr>
          <p:spPr bwMode="gray">
            <a:xfrm>
              <a:off x="1536" y="1840"/>
              <a:ext cx="2736" cy="409"/>
            </a:xfrm>
            <a:prstGeom prst="roundRect">
              <a:avLst>
                <a:gd name="adj" fmla="val 16667"/>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研究背景、研究现状</a:t>
              </a:r>
              <a:endParaRPr kumimoji="0" lang="en-US" altLang="zh-CN" sz="2400" b="1" dirty="0">
                <a:solidFill>
                  <a:schemeClr val="bg1">
                    <a:lumMod val="95000"/>
                  </a:schemeClr>
                </a:solidFill>
                <a:ea typeface="微软雅黑" panose="020B0503020204020204" pitchFamily="34" charset="-122"/>
              </a:endParaRPr>
            </a:p>
          </p:txBody>
        </p:sp>
        <p:sp>
          <p:nvSpPr>
            <p:cNvPr id="64" name="AutoShape 53"/>
            <p:cNvSpPr>
              <a:spLocks noChangeArrowheads="1"/>
            </p:cNvSpPr>
            <p:nvPr/>
          </p:nvSpPr>
          <p:spPr bwMode="gray">
            <a:xfrm>
              <a:off x="1329" y="1795"/>
              <a:ext cx="499" cy="499"/>
            </a:xfrm>
            <a:prstGeom prst="diamond">
              <a:avLst/>
            </a:prstGeom>
            <a:grpFill/>
            <a:ln>
              <a:solidFill>
                <a:srgbClr val="02409A"/>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en-US"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Group 51"/>
          <p:cNvGrpSpPr/>
          <p:nvPr/>
        </p:nvGrpSpPr>
        <p:grpSpPr bwMode="auto">
          <a:xfrm>
            <a:off x="2235993" y="3644900"/>
            <a:ext cx="4672013" cy="792162"/>
            <a:chOff x="1329" y="1795"/>
            <a:chExt cx="2943" cy="499"/>
          </a:xfrm>
          <a:solidFill>
            <a:schemeClr val="accent1">
              <a:lumMod val="40000"/>
              <a:lumOff val="60000"/>
            </a:schemeClr>
          </a:solidFill>
        </p:grpSpPr>
        <p:sp>
          <p:nvSpPr>
            <p:cNvPr id="66"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技术路线、系统实现</a:t>
              </a:r>
              <a:endParaRPr kumimoji="0" lang="en-US" altLang="zh-CN" sz="2400" b="1" dirty="0">
                <a:solidFill>
                  <a:schemeClr val="bg1">
                    <a:lumMod val="95000"/>
                  </a:schemeClr>
                </a:solidFill>
                <a:ea typeface="微软雅黑" panose="020B0503020204020204" pitchFamily="34" charset="-122"/>
              </a:endParaRPr>
            </a:p>
          </p:txBody>
        </p:sp>
        <p:sp>
          <p:nvSpPr>
            <p:cNvPr id="67"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51"/>
          <p:cNvGrpSpPr/>
          <p:nvPr/>
        </p:nvGrpSpPr>
        <p:grpSpPr bwMode="auto">
          <a:xfrm>
            <a:off x="2243931" y="4652962"/>
            <a:ext cx="4672012" cy="792163"/>
            <a:chOff x="1329" y="1795"/>
            <a:chExt cx="2943" cy="499"/>
          </a:xfrm>
          <a:solidFill>
            <a:schemeClr val="accent1">
              <a:lumMod val="40000"/>
              <a:lumOff val="60000"/>
            </a:schemeClr>
          </a:solidFill>
        </p:grpSpPr>
        <p:sp>
          <p:nvSpPr>
            <p:cNvPr id="69" name="AutoShape 52"/>
            <p:cNvSpPr>
              <a:spLocks noChangeArrowheads="1"/>
            </p:cNvSpPr>
            <p:nvPr/>
          </p:nvSpPr>
          <p:spPr bwMode="gray">
            <a:xfrm>
              <a:off x="1536" y="1840"/>
              <a:ext cx="2736" cy="409"/>
            </a:xfrm>
            <a:prstGeom prst="roundRect">
              <a:avLst>
                <a:gd name="adj" fmla="val 16667"/>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en-US" sz="2400" b="1" dirty="0">
                  <a:solidFill>
                    <a:schemeClr val="bg1">
                      <a:lumMod val="95000"/>
                    </a:schemeClr>
                  </a:solidFill>
                  <a:ea typeface="微软雅黑" panose="020B0503020204020204" pitchFamily="34" charset="-122"/>
                </a:rPr>
                <a:t>预期成果、进度安排</a:t>
              </a:r>
            </a:p>
          </p:txBody>
        </p:sp>
        <p:sp>
          <p:nvSpPr>
            <p:cNvPr id="70" name="AutoShape 53"/>
            <p:cNvSpPr>
              <a:spLocks noChangeArrowheads="1"/>
            </p:cNvSpPr>
            <p:nvPr/>
          </p:nvSpPr>
          <p:spPr bwMode="gray">
            <a:xfrm>
              <a:off x="1329" y="1795"/>
              <a:ext cx="499" cy="499"/>
            </a:xfrm>
            <a:prstGeom prst="diamond">
              <a:avLst/>
            </a:prstGeom>
            <a:grp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kumimoji="0" lang="zh-CN" altLang="zh-CN"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zh-CN" altLang="en-US" sz="2400" b="1" kern="0" dirty="0">
                <a:solidFill>
                  <a:srgbClr val="F2F2F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94B6E62B-4DEC-4954-AD3A-658470571C9E}" type="slidenum">
              <a:rPr lang="zh-CN" altLang="en-US" smtClean="0"/>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6" name="TextBox 19"/>
          <p:cNvSpPr txBox="1">
            <a:spLocks noChangeArrowheads="1"/>
          </p:cNvSpPr>
          <p:nvPr/>
        </p:nvSpPr>
        <p:spPr bwMode="auto">
          <a:xfrm>
            <a:off x="622300" y="142874"/>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5" name="灯片编号占位符 4"/>
          <p:cNvSpPr>
            <a:spLocks noGrp="1"/>
          </p:cNvSpPr>
          <p:nvPr>
            <p:ph type="sldNum" sz="quarter" idx="12"/>
          </p:nvPr>
        </p:nvSpPr>
        <p:spPr/>
        <p:txBody>
          <a:bodyPr/>
          <a:lstStyle/>
          <a:p>
            <a:fld id="{94B6E62B-4DEC-4954-AD3A-658470571C9E}" type="slidenum">
              <a:rPr lang="zh-CN" altLang="en-US" smtClean="0"/>
              <a:t>4</a:t>
            </a:fld>
            <a:endParaRPr lang="zh-CN" altLang="en-US"/>
          </a:p>
        </p:txBody>
      </p:sp>
      <p:sp>
        <p:nvSpPr>
          <p:cNvPr id="3" name="文本框 2">
            <a:extLst>
              <a:ext uri="{FF2B5EF4-FFF2-40B4-BE49-F238E27FC236}">
                <a16:creationId xmlns:a16="http://schemas.microsoft.com/office/drawing/2014/main" id="{719B1F10-32D8-4932-97EE-FD56592FB5FA}"/>
              </a:ext>
            </a:extLst>
          </p:cNvPr>
          <p:cNvSpPr txBox="1"/>
          <p:nvPr/>
        </p:nvSpPr>
        <p:spPr>
          <a:xfrm>
            <a:off x="597388" y="1267266"/>
            <a:ext cx="7805737" cy="923330"/>
          </a:xfrm>
          <a:prstGeom prst="rect">
            <a:avLst/>
          </a:prstGeom>
          <a:noFill/>
        </p:spPr>
        <p:txBody>
          <a:bodyPr wrap="square" rtlCol="0">
            <a:spAutoFit/>
          </a:bodyPr>
          <a:lstStyle/>
          <a:p>
            <a:r>
              <a:rPr lang="en-US" altLang="zh-CN" dirty="0"/>
              <a:t>        </a:t>
            </a:r>
            <a:r>
              <a:rPr lang="zh-CN" altLang="en-US" dirty="0"/>
              <a:t>随着人口的不断增长，粮食安全越来越受到社会关注。对农作物识别的研究和应用，可以帮助掌握农作物的种植情况，可以有效提高农业生产效益，同时也能帮助政府掌握区域农业情况，指导制定优化农业发展政策。</a:t>
            </a:r>
          </a:p>
        </p:txBody>
      </p:sp>
      <p:pic>
        <p:nvPicPr>
          <p:cNvPr id="7" name="图片 6">
            <a:extLst>
              <a:ext uri="{FF2B5EF4-FFF2-40B4-BE49-F238E27FC236}">
                <a16:creationId xmlns:a16="http://schemas.microsoft.com/office/drawing/2014/main" id="{8E1D54FD-3580-416A-8E15-038D5D9813FA}"/>
              </a:ext>
            </a:extLst>
          </p:cNvPr>
          <p:cNvPicPr>
            <a:picLocks noChangeAspect="1"/>
          </p:cNvPicPr>
          <p:nvPr/>
        </p:nvPicPr>
        <p:blipFill>
          <a:blip r:embed="rId3"/>
          <a:stretch>
            <a:fillRect/>
          </a:stretch>
        </p:blipFill>
        <p:spPr>
          <a:xfrm>
            <a:off x="511175" y="3233573"/>
            <a:ext cx="2057400" cy="2434534"/>
          </a:xfrm>
          <a:prstGeom prst="rect">
            <a:avLst/>
          </a:prstGeom>
        </p:spPr>
      </p:pic>
      <p:pic>
        <p:nvPicPr>
          <p:cNvPr id="11" name="图片 10">
            <a:extLst>
              <a:ext uri="{FF2B5EF4-FFF2-40B4-BE49-F238E27FC236}">
                <a16:creationId xmlns:a16="http://schemas.microsoft.com/office/drawing/2014/main" id="{AAE24DF1-A773-4AD0-9208-B63BA93E68FB}"/>
              </a:ext>
            </a:extLst>
          </p:cNvPr>
          <p:cNvPicPr>
            <a:picLocks noChangeAspect="1"/>
          </p:cNvPicPr>
          <p:nvPr/>
        </p:nvPicPr>
        <p:blipFill>
          <a:blip r:embed="rId4"/>
          <a:stretch>
            <a:fillRect/>
          </a:stretch>
        </p:blipFill>
        <p:spPr>
          <a:xfrm>
            <a:off x="3045413" y="3233573"/>
            <a:ext cx="2909685" cy="2434534"/>
          </a:xfrm>
          <a:prstGeom prst="rect">
            <a:avLst/>
          </a:prstGeom>
        </p:spPr>
      </p:pic>
      <p:pic>
        <p:nvPicPr>
          <p:cNvPr id="14" name="图片 13">
            <a:extLst>
              <a:ext uri="{FF2B5EF4-FFF2-40B4-BE49-F238E27FC236}">
                <a16:creationId xmlns:a16="http://schemas.microsoft.com/office/drawing/2014/main" id="{32F777C8-F11C-4251-A4FA-C489C91BC7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3592" y="3233573"/>
            <a:ext cx="2466115" cy="2434534"/>
          </a:xfrm>
          <a:prstGeom prst="rect">
            <a:avLst/>
          </a:prstGeom>
        </p:spPr>
      </p:pic>
      <p:sp>
        <p:nvSpPr>
          <p:cNvPr id="15" name="文本框 14">
            <a:extLst>
              <a:ext uri="{FF2B5EF4-FFF2-40B4-BE49-F238E27FC236}">
                <a16:creationId xmlns:a16="http://schemas.microsoft.com/office/drawing/2014/main" id="{779479D8-E615-42F4-B42F-C0440AB42159}"/>
              </a:ext>
            </a:extLst>
          </p:cNvPr>
          <p:cNvSpPr txBox="1"/>
          <p:nvPr/>
        </p:nvSpPr>
        <p:spPr>
          <a:xfrm>
            <a:off x="1098507" y="5799382"/>
            <a:ext cx="791662" cy="307777"/>
          </a:xfrm>
          <a:prstGeom prst="rect">
            <a:avLst/>
          </a:prstGeom>
          <a:noFill/>
        </p:spPr>
        <p:txBody>
          <a:bodyPr wrap="square" rtlCol="0">
            <a:spAutoFit/>
          </a:bodyPr>
          <a:lstStyle/>
          <a:p>
            <a:r>
              <a:rPr lang="en-US" altLang="zh-CN" sz="1400" dirty="0" err="1"/>
              <a:t>onesoil</a:t>
            </a:r>
            <a:endParaRPr lang="zh-CN" altLang="en-US" sz="1400" dirty="0"/>
          </a:p>
        </p:txBody>
      </p:sp>
      <p:sp>
        <p:nvSpPr>
          <p:cNvPr id="21" name="文本框 20">
            <a:extLst>
              <a:ext uri="{FF2B5EF4-FFF2-40B4-BE49-F238E27FC236}">
                <a16:creationId xmlns:a16="http://schemas.microsoft.com/office/drawing/2014/main" id="{9DD7650F-F5C6-4ACF-9C57-5005A12CD2CB}"/>
              </a:ext>
            </a:extLst>
          </p:cNvPr>
          <p:cNvSpPr txBox="1"/>
          <p:nvPr/>
        </p:nvSpPr>
        <p:spPr>
          <a:xfrm>
            <a:off x="4221173" y="5781436"/>
            <a:ext cx="933834" cy="307777"/>
          </a:xfrm>
          <a:prstGeom prst="rect">
            <a:avLst/>
          </a:prstGeom>
          <a:noFill/>
        </p:spPr>
        <p:txBody>
          <a:bodyPr wrap="square" rtlCol="0">
            <a:spAutoFit/>
          </a:bodyPr>
          <a:lstStyle/>
          <a:p>
            <a:r>
              <a:rPr lang="zh-CN" altLang="en-US" sz="1400" dirty="0"/>
              <a:t>北京佳格</a:t>
            </a:r>
          </a:p>
        </p:txBody>
      </p:sp>
      <p:sp>
        <p:nvSpPr>
          <p:cNvPr id="22" name="文本框 21">
            <a:extLst>
              <a:ext uri="{FF2B5EF4-FFF2-40B4-BE49-F238E27FC236}">
                <a16:creationId xmlns:a16="http://schemas.microsoft.com/office/drawing/2014/main" id="{21DE3B76-2B12-4428-B54A-5FED0708D923}"/>
              </a:ext>
            </a:extLst>
          </p:cNvPr>
          <p:cNvSpPr txBox="1"/>
          <p:nvPr/>
        </p:nvSpPr>
        <p:spPr>
          <a:xfrm>
            <a:off x="6920392" y="5747874"/>
            <a:ext cx="1482733" cy="307777"/>
          </a:xfrm>
          <a:prstGeom prst="rect">
            <a:avLst/>
          </a:prstGeom>
          <a:noFill/>
        </p:spPr>
        <p:txBody>
          <a:bodyPr wrap="square" rtlCol="0">
            <a:spAutoFit/>
          </a:bodyPr>
          <a:lstStyle/>
          <a:p>
            <a:r>
              <a:rPr lang="zh-CN" altLang="en-US" sz="1400" dirty="0"/>
              <a:t>苏州中科天启</a:t>
            </a:r>
          </a:p>
        </p:txBody>
      </p:sp>
    </p:spTree>
    <p:extLst>
      <p:ext uri="{BB962C8B-B14F-4D97-AF65-F5344CB8AC3E}">
        <p14:creationId xmlns:p14="http://schemas.microsoft.com/office/powerpoint/2010/main" val="2338018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8" name="TextBox 19"/>
          <p:cNvSpPr txBox="1">
            <a:spLocks noChangeArrowheads="1"/>
          </p:cNvSpPr>
          <p:nvPr/>
        </p:nvSpPr>
        <p:spPr bwMode="auto">
          <a:xfrm>
            <a:off x="689038" y="127813"/>
            <a:ext cx="834218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en-US" altLang="zh-CN"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SAR</a:t>
            </a: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遥感图像</a:t>
            </a:r>
          </a:p>
        </p:txBody>
      </p:sp>
      <p:sp>
        <p:nvSpPr>
          <p:cNvPr id="57" name="灯片编号占位符 4"/>
          <p:cNvSpPr txBox="1"/>
          <p:nvPr/>
        </p:nvSpPr>
        <p:spPr>
          <a:xfrm>
            <a:off x="6645797" y="6161205"/>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B6E62B-4DEC-4954-AD3A-658470571C9E}" type="slidenum">
              <a:rPr lang="zh-CN" altLang="en-US" smtClean="0"/>
              <a:t>5</a:t>
            </a:fld>
            <a:endParaRPr lang="zh-CN" altLang="en-US"/>
          </a:p>
        </p:txBody>
      </p:sp>
      <p:sp>
        <p:nvSpPr>
          <p:cNvPr id="3" name="文本框 2">
            <a:extLst>
              <a:ext uri="{FF2B5EF4-FFF2-40B4-BE49-F238E27FC236}">
                <a16:creationId xmlns:a16="http://schemas.microsoft.com/office/drawing/2014/main" id="{C3003313-AE14-47DE-9922-F7ECE6038FCB}"/>
              </a:ext>
            </a:extLst>
          </p:cNvPr>
          <p:cNvSpPr txBox="1"/>
          <p:nvPr/>
        </p:nvSpPr>
        <p:spPr>
          <a:xfrm>
            <a:off x="845875" y="1161973"/>
            <a:ext cx="7147099" cy="1200329"/>
          </a:xfrm>
          <a:prstGeom prst="rect">
            <a:avLst/>
          </a:prstGeom>
          <a:noFill/>
        </p:spPr>
        <p:txBody>
          <a:bodyPr wrap="square" rtlCol="0">
            <a:spAutoFit/>
          </a:bodyPr>
          <a:lstStyle/>
          <a:p>
            <a:r>
              <a:rPr lang="en-US" altLang="zh-CN" dirty="0"/>
              <a:t>         </a:t>
            </a:r>
            <a:r>
              <a:rPr lang="zh-CN" altLang="en-US" dirty="0"/>
              <a:t>近年来，随着遥感技术的不断发展，越来越多的研究开始聚焦到使用遥感技术参与农业的生产管理中去，在农作物识别领域亦是如此。相较于</a:t>
            </a:r>
            <a:r>
              <a:rPr lang="zh-CN" altLang="en-US" b="0" i="0" dirty="0">
                <a:solidFill>
                  <a:srgbClr val="24292F"/>
                </a:solidFill>
                <a:effectLst/>
                <a:latin typeface="-apple-system"/>
              </a:rPr>
              <a:t>传统的农业调查方法，使用遥感图像进行农作物分类可以大大节约成本，提高效率。</a:t>
            </a:r>
            <a:endParaRPr lang="en-US" altLang="zh-CN" b="0" i="0" dirty="0">
              <a:solidFill>
                <a:srgbClr val="24292F"/>
              </a:solidFill>
              <a:effectLst/>
              <a:latin typeface="-apple-system"/>
            </a:endParaRPr>
          </a:p>
        </p:txBody>
      </p:sp>
      <p:pic>
        <p:nvPicPr>
          <p:cNvPr id="17" name="图片 16">
            <a:extLst>
              <a:ext uri="{FF2B5EF4-FFF2-40B4-BE49-F238E27FC236}">
                <a16:creationId xmlns:a16="http://schemas.microsoft.com/office/drawing/2014/main" id="{8D1CEFBA-2A2B-4E65-B036-49764C63605D}"/>
              </a:ext>
            </a:extLst>
          </p:cNvPr>
          <p:cNvPicPr>
            <a:picLocks noChangeAspect="1"/>
          </p:cNvPicPr>
          <p:nvPr/>
        </p:nvPicPr>
        <p:blipFill>
          <a:blip r:embed="rId3"/>
          <a:stretch>
            <a:fillRect/>
          </a:stretch>
        </p:blipFill>
        <p:spPr>
          <a:xfrm>
            <a:off x="633172" y="4244246"/>
            <a:ext cx="3028207" cy="2307206"/>
          </a:xfrm>
          <a:prstGeom prst="rect">
            <a:avLst/>
          </a:prstGeom>
        </p:spPr>
      </p:pic>
      <p:sp>
        <p:nvSpPr>
          <p:cNvPr id="18" name="椭圆 17">
            <a:extLst>
              <a:ext uri="{FF2B5EF4-FFF2-40B4-BE49-F238E27FC236}">
                <a16:creationId xmlns:a16="http://schemas.microsoft.com/office/drawing/2014/main" id="{6D6C0128-C9E2-494C-8136-12669B1A0638}"/>
              </a:ext>
            </a:extLst>
          </p:cNvPr>
          <p:cNvSpPr/>
          <p:nvPr/>
        </p:nvSpPr>
        <p:spPr>
          <a:xfrm>
            <a:off x="1920300" y="5777597"/>
            <a:ext cx="149477" cy="1253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E5BA9ECA-60D9-47F0-AD2A-DC142164A208}"/>
              </a:ext>
            </a:extLst>
          </p:cNvPr>
          <p:cNvCxnSpPr>
            <a:cxnSpLocks/>
            <a:stCxn id="18" idx="7"/>
            <a:endCxn id="28" idx="1"/>
          </p:cNvCxnSpPr>
          <p:nvPr/>
        </p:nvCxnSpPr>
        <p:spPr>
          <a:xfrm flipV="1">
            <a:off x="2047887" y="4105892"/>
            <a:ext cx="3210726" cy="1690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6" name="图片 25">
            <a:extLst>
              <a:ext uri="{FF2B5EF4-FFF2-40B4-BE49-F238E27FC236}">
                <a16:creationId xmlns:a16="http://schemas.microsoft.com/office/drawing/2014/main" id="{9E60504A-DF74-4479-B252-C9419F4204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841" y="4023053"/>
            <a:ext cx="2169173" cy="1839486"/>
          </a:xfrm>
          <a:prstGeom prst="rect">
            <a:avLst/>
          </a:prstGeom>
          <a:ln>
            <a:solidFill>
              <a:schemeClr val="tx1"/>
            </a:solidFill>
          </a:ln>
        </p:spPr>
      </p:pic>
      <p:pic>
        <p:nvPicPr>
          <p:cNvPr id="27" name="图片 26">
            <a:extLst>
              <a:ext uri="{FF2B5EF4-FFF2-40B4-BE49-F238E27FC236}">
                <a16:creationId xmlns:a16="http://schemas.microsoft.com/office/drawing/2014/main" id="{D7542A03-C434-4DA3-8492-42B34A2A9C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4539" y="3376219"/>
            <a:ext cx="2169173" cy="1839486"/>
          </a:xfrm>
          <a:prstGeom prst="rect">
            <a:avLst/>
          </a:prstGeom>
          <a:ln>
            <a:solidFill>
              <a:schemeClr val="tx1"/>
            </a:solidFill>
          </a:ln>
        </p:spPr>
      </p:pic>
      <p:pic>
        <p:nvPicPr>
          <p:cNvPr id="28" name="图片 27">
            <a:extLst>
              <a:ext uri="{FF2B5EF4-FFF2-40B4-BE49-F238E27FC236}">
                <a16:creationId xmlns:a16="http://schemas.microsoft.com/office/drawing/2014/main" id="{705AFC71-2F43-4DB6-A3DD-0D41C4C5CD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613" y="3186149"/>
            <a:ext cx="2169173" cy="1839486"/>
          </a:xfrm>
          <a:prstGeom prst="rect">
            <a:avLst/>
          </a:prstGeom>
          <a:ln>
            <a:solidFill>
              <a:schemeClr val="tx1"/>
            </a:solidFill>
          </a:ln>
        </p:spPr>
      </p:pic>
      <p:sp>
        <p:nvSpPr>
          <p:cNvPr id="29" name="矩形 28">
            <a:extLst>
              <a:ext uri="{FF2B5EF4-FFF2-40B4-BE49-F238E27FC236}">
                <a16:creationId xmlns:a16="http://schemas.microsoft.com/office/drawing/2014/main" id="{EA6A186D-BE4C-4B77-B448-6B260F2ACEC4}"/>
              </a:ext>
            </a:extLst>
          </p:cNvPr>
          <p:cNvSpPr/>
          <p:nvPr/>
        </p:nvSpPr>
        <p:spPr>
          <a:xfrm rot="3131118">
            <a:off x="7218221" y="5128566"/>
            <a:ext cx="967756" cy="46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rPr>
              <a:t>…</a:t>
            </a:r>
            <a:endParaRPr lang="zh-CN" altLang="en-US" sz="3600" b="1" dirty="0">
              <a:solidFill>
                <a:schemeClr val="bg1"/>
              </a:solidFill>
            </a:endParaRPr>
          </a:p>
        </p:txBody>
      </p:sp>
      <p:sp>
        <p:nvSpPr>
          <p:cNvPr id="7" name="文本框 6">
            <a:extLst>
              <a:ext uri="{FF2B5EF4-FFF2-40B4-BE49-F238E27FC236}">
                <a16:creationId xmlns:a16="http://schemas.microsoft.com/office/drawing/2014/main" id="{4726A8AF-233C-46E4-8BF1-08A54DA6060A}"/>
              </a:ext>
            </a:extLst>
          </p:cNvPr>
          <p:cNvSpPr txBox="1"/>
          <p:nvPr/>
        </p:nvSpPr>
        <p:spPr>
          <a:xfrm>
            <a:off x="5357341" y="6069603"/>
            <a:ext cx="3336966" cy="369332"/>
          </a:xfrm>
          <a:prstGeom prst="rect">
            <a:avLst/>
          </a:prstGeom>
          <a:noFill/>
        </p:spPr>
        <p:txBody>
          <a:bodyPr wrap="square" rtlCol="0">
            <a:spAutoFit/>
          </a:bodyPr>
          <a:lstStyle/>
          <a:p>
            <a:r>
              <a:rPr lang="zh-CN" altLang="en-US" dirty="0"/>
              <a:t>重庆市域内的时序</a:t>
            </a:r>
            <a:r>
              <a:rPr lang="en-US" altLang="zh-CN" dirty="0"/>
              <a:t>SAR</a:t>
            </a:r>
            <a:r>
              <a:rPr lang="zh-CN" altLang="en-US" dirty="0"/>
              <a:t>图像</a:t>
            </a:r>
          </a:p>
        </p:txBody>
      </p:sp>
      <p:sp>
        <p:nvSpPr>
          <p:cNvPr id="9" name="文本框 8">
            <a:extLst>
              <a:ext uri="{FF2B5EF4-FFF2-40B4-BE49-F238E27FC236}">
                <a16:creationId xmlns:a16="http://schemas.microsoft.com/office/drawing/2014/main" id="{4965E110-77BE-43B3-9E5C-D2EA88F97DFC}"/>
              </a:ext>
            </a:extLst>
          </p:cNvPr>
          <p:cNvSpPr txBox="1"/>
          <p:nvPr/>
        </p:nvSpPr>
        <p:spPr>
          <a:xfrm>
            <a:off x="576263" y="2936341"/>
            <a:ext cx="3365293" cy="1169551"/>
          </a:xfrm>
          <a:prstGeom prst="rect">
            <a:avLst/>
          </a:prstGeom>
          <a:noFill/>
        </p:spPr>
        <p:txBody>
          <a:bodyPr wrap="square" rtlCol="0">
            <a:spAutoFit/>
          </a:bodyPr>
          <a:lstStyle/>
          <a:p>
            <a:r>
              <a:rPr lang="zh-CN" altLang="en-US" sz="1400" dirty="0"/>
              <a:t>合成孔径雷达（</a:t>
            </a:r>
            <a:r>
              <a:rPr lang="en-US" altLang="zh-CN" sz="1400" dirty="0"/>
              <a:t>Synthetic Aperture Radar, SAR</a:t>
            </a:r>
            <a:r>
              <a:rPr lang="zh-CN" altLang="en-US" sz="1400" dirty="0"/>
              <a:t>）是一种利用雷达波探测地面物体并将结果生成探测图像的一种技术。</a:t>
            </a:r>
            <a:r>
              <a:rPr lang="en-US" altLang="zh-CN" sz="1400" dirty="0"/>
              <a:t> SAR</a:t>
            </a:r>
            <a:r>
              <a:rPr lang="zh-CN" altLang="en-US" sz="1400" dirty="0"/>
              <a:t>可以全天时全天候运行，可以穿透云层，不受极端天气影响。</a:t>
            </a:r>
          </a:p>
        </p:txBody>
      </p:sp>
    </p:spTree>
    <p:extLst>
      <p:ext uri="{BB962C8B-B14F-4D97-AF65-F5344CB8AC3E}">
        <p14:creationId xmlns:p14="http://schemas.microsoft.com/office/powerpoint/2010/main" val="3995699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8" name="TextBox 19"/>
          <p:cNvSpPr txBox="1">
            <a:spLocks noChangeArrowheads="1"/>
          </p:cNvSpPr>
          <p:nvPr/>
        </p:nvSpPr>
        <p:spPr bwMode="auto">
          <a:xfrm>
            <a:off x="689038" y="127813"/>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数据介绍</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6</a:t>
            </a:fld>
            <a:endParaRPr lang="zh-CN" altLang="en-US" dirty="0"/>
          </a:p>
        </p:txBody>
      </p:sp>
      <p:pic>
        <p:nvPicPr>
          <p:cNvPr id="12" name="图片 11">
            <a:extLst>
              <a:ext uri="{FF2B5EF4-FFF2-40B4-BE49-F238E27FC236}">
                <a16:creationId xmlns:a16="http://schemas.microsoft.com/office/drawing/2014/main" id="{A0301444-8953-4E11-8FE7-BD8AC1ECF44F}"/>
              </a:ext>
            </a:extLst>
          </p:cNvPr>
          <p:cNvPicPr>
            <a:picLocks noChangeAspect="1"/>
          </p:cNvPicPr>
          <p:nvPr/>
        </p:nvPicPr>
        <p:blipFill>
          <a:blip r:embed="rId3"/>
          <a:stretch>
            <a:fillRect/>
          </a:stretch>
        </p:blipFill>
        <p:spPr>
          <a:xfrm>
            <a:off x="449263" y="1433706"/>
            <a:ext cx="4211909" cy="2443587"/>
          </a:xfrm>
          <a:prstGeom prst="rect">
            <a:avLst/>
          </a:prstGeom>
        </p:spPr>
      </p:pic>
      <p:pic>
        <p:nvPicPr>
          <p:cNvPr id="13" name="图片 12">
            <a:extLst>
              <a:ext uri="{FF2B5EF4-FFF2-40B4-BE49-F238E27FC236}">
                <a16:creationId xmlns:a16="http://schemas.microsoft.com/office/drawing/2014/main" id="{B17AB459-4DFC-41C3-AD51-FBD63C46AD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3571" y="2165437"/>
            <a:ext cx="2169173" cy="1839486"/>
          </a:xfrm>
          <a:prstGeom prst="rect">
            <a:avLst/>
          </a:prstGeom>
          <a:ln>
            <a:solidFill>
              <a:schemeClr val="tx1"/>
            </a:solidFill>
          </a:ln>
        </p:spPr>
      </p:pic>
      <p:pic>
        <p:nvPicPr>
          <p:cNvPr id="14" name="图片 13">
            <a:extLst>
              <a:ext uri="{FF2B5EF4-FFF2-40B4-BE49-F238E27FC236}">
                <a16:creationId xmlns:a16="http://schemas.microsoft.com/office/drawing/2014/main" id="{6E09D653-7B50-42E7-8112-5850CFF983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1269" y="1518603"/>
            <a:ext cx="2169173" cy="1839486"/>
          </a:xfrm>
          <a:prstGeom prst="rect">
            <a:avLst/>
          </a:prstGeom>
          <a:ln>
            <a:solidFill>
              <a:schemeClr val="tx1"/>
            </a:solidFill>
          </a:ln>
        </p:spPr>
      </p:pic>
      <p:pic>
        <p:nvPicPr>
          <p:cNvPr id="15" name="图片 14">
            <a:extLst>
              <a:ext uri="{FF2B5EF4-FFF2-40B4-BE49-F238E27FC236}">
                <a16:creationId xmlns:a16="http://schemas.microsoft.com/office/drawing/2014/main" id="{1F6F5298-9AE1-429C-BE1A-08F3CFE981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5343" y="1328533"/>
            <a:ext cx="2169173" cy="1839486"/>
          </a:xfrm>
          <a:prstGeom prst="rect">
            <a:avLst/>
          </a:prstGeom>
          <a:ln>
            <a:solidFill>
              <a:schemeClr val="tx1"/>
            </a:solidFill>
          </a:ln>
        </p:spPr>
      </p:pic>
      <p:sp>
        <p:nvSpPr>
          <p:cNvPr id="16" name="矩形 15">
            <a:extLst>
              <a:ext uri="{FF2B5EF4-FFF2-40B4-BE49-F238E27FC236}">
                <a16:creationId xmlns:a16="http://schemas.microsoft.com/office/drawing/2014/main" id="{45812411-D164-414A-84EB-799E41D6B33D}"/>
              </a:ext>
            </a:extLst>
          </p:cNvPr>
          <p:cNvSpPr/>
          <p:nvPr/>
        </p:nvSpPr>
        <p:spPr>
          <a:xfrm rot="3131118">
            <a:off x="7704951" y="3270950"/>
            <a:ext cx="967756" cy="46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rPr>
              <a:t>…</a:t>
            </a:r>
            <a:endParaRPr lang="zh-CN" altLang="en-US" sz="3600" b="1" dirty="0">
              <a:solidFill>
                <a:schemeClr val="bg1"/>
              </a:solidFill>
            </a:endParaRPr>
          </a:p>
        </p:txBody>
      </p:sp>
      <p:sp>
        <p:nvSpPr>
          <p:cNvPr id="17" name="文本框 16">
            <a:extLst>
              <a:ext uri="{FF2B5EF4-FFF2-40B4-BE49-F238E27FC236}">
                <a16:creationId xmlns:a16="http://schemas.microsoft.com/office/drawing/2014/main" id="{5EDBC84A-9F1A-4F0E-B0EE-9C355DD3735C}"/>
              </a:ext>
            </a:extLst>
          </p:cNvPr>
          <p:cNvSpPr txBox="1"/>
          <p:nvPr/>
        </p:nvSpPr>
        <p:spPr>
          <a:xfrm>
            <a:off x="5010443" y="2561960"/>
            <a:ext cx="377558" cy="523220"/>
          </a:xfrm>
          <a:prstGeom prst="rect">
            <a:avLst/>
          </a:prstGeom>
          <a:noFill/>
        </p:spPr>
        <p:txBody>
          <a:bodyPr wrap="square" rtlCol="0">
            <a:spAutoFit/>
          </a:bodyPr>
          <a:lstStyle/>
          <a:p>
            <a:r>
              <a:rPr lang="en-US" altLang="zh-CN" sz="2800" b="1" dirty="0"/>
              <a:t>+</a:t>
            </a:r>
            <a:endParaRPr lang="zh-CN" altLang="en-US" sz="2800" b="1" dirty="0"/>
          </a:p>
        </p:txBody>
      </p:sp>
      <p:sp>
        <p:nvSpPr>
          <p:cNvPr id="5" name="文本框 4">
            <a:extLst>
              <a:ext uri="{FF2B5EF4-FFF2-40B4-BE49-F238E27FC236}">
                <a16:creationId xmlns:a16="http://schemas.microsoft.com/office/drawing/2014/main" id="{0C2F1435-06F3-483A-A437-08F66E3FDC33}"/>
              </a:ext>
            </a:extLst>
          </p:cNvPr>
          <p:cNvSpPr txBox="1"/>
          <p:nvPr/>
        </p:nvSpPr>
        <p:spPr>
          <a:xfrm>
            <a:off x="825335" y="1092530"/>
            <a:ext cx="3461657" cy="369332"/>
          </a:xfrm>
          <a:prstGeom prst="rect">
            <a:avLst/>
          </a:prstGeom>
          <a:noFill/>
        </p:spPr>
        <p:txBody>
          <a:bodyPr wrap="square" rtlCol="0">
            <a:spAutoFit/>
          </a:bodyPr>
          <a:lstStyle/>
          <a:p>
            <a:pPr algn="ctr"/>
            <a:r>
              <a:rPr lang="zh-CN" altLang="en-US" dirty="0"/>
              <a:t>人工绘制的耕地矢量边界</a:t>
            </a:r>
          </a:p>
        </p:txBody>
      </p:sp>
      <p:sp>
        <p:nvSpPr>
          <p:cNvPr id="20" name="文本框 19">
            <a:extLst>
              <a:ext uri="{FF2B5EF4-FFF2-40B4-BE49-F238E27FC236}">
                <a16:creationId xmlns:a16="http://schemas.microsoft.com/office/drawing/2014/main" id="{7D401040-A9F4-4A2C-BA4E-0A7E8C7BC912}"/>
              </a:ext>
            </a:extLst>
          </p:cNvPr>
          <p:cNvSpPr txBox="1"/>
          <p:nvPr/>
        </p:nvSpPr>
        <p:spPr>
          <a:xfrm>
            <a:off x="5199222" y="953797"/>
            <a:ext cx="3461657" cy="369332"/>
          </a:xfrm>
          <a:prstGeom prst="rect">
            <a:avLst/>
          </a:prstGeom>
          <a:noFill/>
        </p:spPr>
        <p:txBody>
          <a:bodyPr wrap="square" rtlCol="0">
            <a:spAutoFit/>
          </a:bodyPr>
          <a:lstStyle/>
          <a:p>
            <a:pPr algn="ctr"/>
            <a:r>
              <a:rPr lang="zh-CN" altLang="en-US" dirty="0"/>
              <a:t>时序</a:t>
            </a:r>
            <a:r>
              <a:rPr lang="en-US" altLang="zh-CN" dirty="0"/>
              <a:t>SAR</a:t>
            </a:r>
            <a:r>
              <a:rPr lang="zh-CN" altLang="en-US" dirty="0"/>
              <a:t>图像</a:t>
            </a:r>
          </a:p>
        </p:txBody>
      </p:sp>
      <p:sp>
        <p:nvSpPr>
          <p:cNvPr id="21" name="矩形 20">
            <a:extLst>
              <a:ext uri="{FF2B5EF4-FFF2-40B4-BE49-F238E27FC236}">
                <a16:creationId xmlns:a16="http://schemas.microsoft.com/office/drawing/2014/main" id="{4542D3D0-D131-401C-9C8B-D0C44EA2E1BA}"/>
              </a:ext>
            </a:extLst>
          </p:cNvPr>
          <p:cNvSpPr/>
          <p:nvPr/>
        </p:nvSpPr>
        <p:spPr>
          <a:xfrm>
            <a:off x="1033069" y="4155510"/>
            <a:ext cx="7256206" cy="383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矢量地块通过坐标变化投影到</a:t>
            </a:r>
            <a:r>
              <a:rPr lang="en-US" altLang="zh-CN" dirty="0">
                <a:solidFill>
                  <a:schemeClr val="tx1"/>
                </a:solidFill>
              </a:rPr>
              <a:t>SAR</a:t>
            </a:r>
            <a:r>
              <a:rPr lang="zh-CN" altLang="en-US" dirty="0">
                <a:solidFill>
                  <a:schemeClr val="tx1"/>
                </a:solidFill>
              </a:rPr>
              <a:t>图像上</a:t>
            </a:r>
          </a:p>
        </p:txBody>
      </p:sp>
      <p:pic>
        <p:nvPicPr>
          <p:cNvPr id="22" name="图片 21">
            <a:extLst>
              <a:ext uri="{FF2B5EF4-FFF2-40B4-BE49-F238E27FC236}">
                <a16:creationId xmlns:a16="http://schemas.microsoft.com/office/drawing/2014/main" id="{B7E706F3-63B4-46F1-891F-063E18C007AA}"/>
              </a:ext>
            </a:extLst>
          </p:cNvPr>
          <p:cNvPicPr>
            <a:picLocks noChangeAspect="1"/>
          </p:cNvPicPr>
          <p:nvPr/>
        </p:nvPicPr>
        <p:blipFill>
          <a:blip r:embed="rId5"/>
          <a:stretch>
            <a:fillRect/>
          </a:stretch>
        </p:blipFill>
        <p:spPr>
          <a:xfrm>
            <a:off x="968159" y="5630020"/>
            <a:ext cx="928660" cy="734992"/>
          </a:xfrm>
          <a:prstGeom prst="rect">
            <a:avLst/>
          </a:prstGeom>
          <a:ln>
            <a:solidFill>
              <a:schemeClr val="tx1"/>
            </a:solidFill>
          </a:ln>
        </p:spPr>
      </p:pic>
      <p:pic>
        <p:nvPicPr>
          <p:cNvPr id="23" name="图片 22">
            <a:extLst>
              <a:ext uri="{FF2B5EF4-FFF2-40B4-BE49-F238E27FC236}">
                <a16:creationId xmlns:a16="http://schemas.microsoft.com/office/drawing/2014/main" id="{79D7CB9A-FE17-4F78-A85E-CF39EB5341D2}"/>
              </a:ext>
            </a:extLst>
          </p:cNvPr>
          <p:cNvPicPr>
            <a:picLocks noChangeAspect="1"/>
          </p:cNvPicPr>
          <p:nvPr/>
        </p:nvPicPr>
        <p:blipFill>
          <a:blip r:embed="rId5"/>
          <a:stretch>
            <a:fillRect/>
          </a:stretch>
        </p:blipFill>
        <p:spPr>
          <a:xfrm>
            <a:off x="362246" y="5119056"/>
            <a:ext cx="928660" cy="734992"/>
          </a:xfrm>
          <a:prstGeom prst="rect">
            <a:avLst/>
          </a:prstGeom>
          <a:ln>
            <a:solidFill>
              <a:schemeClr val="tx1"/>
            </a:solidFill>
          </a:ln>
        </p:spPr>
      </p:pic>
      <p:pic>
        <p:nvPicPr>
          <p:cNvPr id="24" name="图片 23">
            <a:extLst>
              <a:ext uri="{FF2B5EF4-FFF2-40B4-BE49-F238E27FC236}">
                <a16:creationId xmlns:a16="http://schemas.microsoft.com/office/drawing/2014/main" id="{09D45502-3593-4833-ACCD-FC10774C1AD7}"/>
              </a:ext>
            </a:extLst>
          </p:cNvPr>
          <p:cNvPicPr>
            <a:picLocks noChangeAspect="1"/>
          </p:cNvPicPr>
          <p:nvPr/>
        </p:nvPicPr>
        <p:blipFill>
          <a:blip r:embed="rId6"/>
          <a:stretch>
            <a:fillRect/>
          </a:stretch>
        </p:blipFill>
        <p:spPr>
          <a:xfrm>
            <a:off x="220663" y="4994796"/>
            <a:ext cx="928661" cy="730627"/>
          </a:xfrm>
          <a:prstGeom prst="rect">
            <a:avLst/>
          </a:prstGeom>
          <a:ln>
            <a:solidFill>
              <a:schemeClr val="tx1"/>
            </a:solidFill>
          </a:ln>
        </p:spPr>
      </p:pic>
      <p:sp>
        <p:nvSpPr>
          <p:cNvPr id="25" name="矩形 24">
            <a:extLst>
              <a:ext uri="{FF2B5EF4-FFF2-40B4-BE49-F238E27FC236}">
                <a16:creationId xmlns:a16="http://schemas.microsoft.com/office/drawing/2014/main" id="{8DEFDC9E-3B7C-4D2F-A634-71071F0D3132}"/>
              </a:ext>
            </a:extLst>
          </p:cNvPr>
          <p:cNvSpPr/>
          <p:nvPr/>
        </p:nvSpPr>
        <p:spPr>
          <a:xfrm rot="3131118">
            <a:off x="979462" y="5811540"/>
            <a:ext cx="622888" cy="33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t>
            </a:r>
            <a:endParaRPr lang="zh-CN" altLang="en-US" sz="2400" b="1" dirty="0">
              <a:solidFill>
                <a:schemeClr val="bg1"/>
              </a:solidFill>
            </a:endParaRPr>
          </a:p>
        </p:txBody>
      </p:sp>
      <p:pic>
        <p:nvPicPr>
          <p:cNvPr id="26" name="图片 25">
            <a:extLst>
              <a:ext uri="{FF2B5EF4-FFF2-40B4-BE49-F238E27FC236}">
                <a16:creationId xmlns:a16="http://schemas.microsoft.com/office/drawing/2014/main" id="{C14068D8-A2FC-41B7-85CC-D6EFE95E1788}"/>
              </a:ext>
            </a:extLst>
          </p:cNvPr>
          <p:cNvPicPr>
            <a:picLocks noChangeAspect="1"/>
          </p:cNvPicPr>
          <p:nvPr/>
        </p:nvPicPr>
        <p:blipFill>
          <a:blip r:embed="rId5"/>
          <a:stretch>
            <a:fillRect/>
          </a:stretch>
        </p:blipFill>
        <p:spPr>
          <a:xfrm>
            <a:off x="3011020" y="5595968"/>
            <a:ext cx="928660" cy="734992"/>
          </a:xfrm>
          <a:prstGeom prst="rect">
            <a:avLst/>
          </a:prstGeom>
          <a:ln>
            <a:solidFill>
              <a:schemeClr val="tx1"/>
            </a:solidFill>
          </a:ln>
        </p:spPr>
      </p:pic>
      <p:pic>
        <p:nvPicPr>
          <p:cNvPr id="27" name="图片 26">
            <a:extLst>
              <a:ext uri="{FF2B5EF4-FFF2-40B4-BE49-F238E27FC236}">
                <a16:creationId xmlns:a16="http://schemas.microsoft.com/office/drawing/2014/main" id="{F2E359C5-E08E-4DB8-AD5D-29B8E575BC90}"/>
              </a:ext>
            </a:extLst>
          </p:cNvPr>
          <p:cNvPicPr>
            <a:picLocks noChangeAspect="1"/>
          </p:cNvPicPr>
          <p:nvPr/>
        </p:nvPicPr>
        <p:blipFill>
          <a:blip r:embed="rId5"/>
          <a:stretch>
            <a:fillRect/>
          </a:stretch>
        </p:blipFill>
        <p:spPr>
          <a:xfrm>
            <a:off x="2405107" y="5085004"/>
            <a:ext cx="928660" cy="734992"/>
          </a:xfrm>
          <a:prstGeom prst="rect">
            <a:avLst/>
          </a:prstGeom>
          <a:ln>
            <a:solidFill>
              <a:schemeClr val="tx1"/>
            </a:solidFill>
          </a:ln>
        </p:spPr>
      </p:pic>
      <p:sp>
        <p:nvSpPr>
          <p:cNvPr id="28" name="矩形 27">
            <a:extLst>
              <a:ext uri="{FF2B5EF4-FFF2-40B4-BE49-F238E27FC236}">
                <a16:creationId xmlns:a16="http://schemas.microsoft.com/office/drawing/2014/main" id="{7BB3BF48-4974-42D7-85E2-517ABC24AD2E}"/>
              </a:ext>
            </a:extLst>
          </p:cNvPr>
          <p:cNvSpPr/>
          <p:nvPr/>
        </p:nvSpPr>
        <p:spPr>
          <a:xfrm rot="3131118">
            <a:off x="3022323" y="5777488"/>
            <a:ext cx="622888" cy="33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t>
            </a:r>
            <a:endParaRPr lang="zh-CN" altLang="en-US" sz="2400" b="1" dirty="0">
              <a:solidFill>
                <a:schemeClr val="bg1"/>
              </a:solidFill>
            </a:endParaRPr>
          </a:p>
        </p:txBody>
      </p:sp>
      <p:pic>
        <p:nvPicPr>
          <p:cNvPr id="29" name="图片 28">
            <a:extLst>
              <a:ext uri="{FF2B5EF4-FFF2-40B4-BE49-F238E27FC236}">
                <a16:creationId xmlns:a16="http://schemas.microsoft.com/office/drawing/2014/main" id="{9AC4287B-44C6-4798-9B1B-C2B042A8C37B}"/>
              </a:ext>
            </a:extLst>
          </p:cNvPr>
          <p:cNvPicPr>
            <a:picLocks noChangeAspect="1"/>
          </p:cNvPicPr>
          <p:nvPr/>
        </p:nvPicPr>
        <p:blipFill>
          <a:blip r:embed="rId7"/>
          <a:stretch>
            <a:fillRect/>
          </a:stretch>
        </p:blipFill>
        <p:spPr>
          <a:xfrm>
            <a:off x="2263525" y="4994796"/>
            <a:ext cx="928661" cy="734992"/>
          </a:xfrm>
          <a:prstGeom prst="rect">
            <a:avLst/>
          </a:prstGeom>
          <a:ln>
            <a:solidFill>
              <a:schemeClr val="tx1"/>
            </a:solidFill>
          </a:ln>
        </p:spPr>
      </p:pic>
      <p:pic>
        <p:nvPicPr>
          <p:cNvPr id="30" name="图片 29">
            <a:extLst>
              <a:ext uri="{FF2B5EF4-FFF2-40B4-BE49-F238E27FC236}">
                <a16:creationId xmlns:a16="http://schemas.microsoft.com/office/drawing/2014/main" id="{EF1E49C6-5BAA-4AA4-B3DE-9536EE3028C0}"/>
              </a:ext>
            </a:extLst>
          </p:cNvPr>
          <p:cNvPicPr>
            <a:picLocks noChangeAspect="1"/>
          </p:cNvPicPr>
          <p:nvPr/>
        </p:nvPicPr>
        <p:blipFill>
          <a:blip r:embed="rId5"/>
          <a:stretch>
            <a:fillRect/>
          </a:stretch>
        </p:blipFill>
        <p:spPr>
          <a:xfrm>
            <a:off x="5060119" y="5595968"/>
            <a:ext cx="928660" cy="734992"/>
          </a:xfrm>
          <a:prstGeom prst="rect">
            <a:avLst/>
          </a:prstGeom>
          <a:ln>
            <a:solidFill>
              <a:schemeClr val="tx1"/>
            </a:solidFill>
          </a:ln>
        </p:spPr>
      </p:pic>
      <p:pic>
        <p:nvPicPr>
          <p:cNvPr id="31" name="图片 30">
            <a:extLst>
              <a:ext uri="{FF2B5EF4-FFF2-40B4-BE49-F238E27FC236}">
                <a16:creationId xmlns:a16="http://schemas.microsoft.com/office/drawing/2014/main" id="{2B456AEA-4382-40AA-A79F-C2215DB5CDA5}"/>
              </a:ext>
            </a:extLst>
          </p:cNvPr>
          <p:cNvPicPr>
            <a:picLocks noChangeAspect="1"/>
          </p:cNvPicPr>
          <p:nvPr/>
        </p:nvPicPr>
        <p:blipFill>
          <a:blip r:embed="rId5"/>
          <a:stretch>
            <a:fillRect/>
          </a:stretch>
        </p:blipFill>
        <p:spPr>
          <a:xfrm>
            <a:off x="4454206" y="5085004"/>
            <a:ext cx="928660" cy="734992"/>
          </a:xfrm>
          <a:prstGeom prst="rect">
            <a:avLst/>
          </a:prstGeom>
          <a:ln>
            <a:solidFill>
              <a:schemeClr val="tx1"/>
            </a:solidFill>
          </a:ln>
        </p:spPr>
      </p:pic>
      <p:sp>
        <p:nvSpPr>
          <p:cNvPr id="32" name="矩形 31">
            <a:extLst>
              <a:ext uri="{FF2B5EF4-FFF2-40B4-BE49-F238E27FC236}">
                <a16:creationId xmlns:a16="http://schemas.microsoft.com/office/drawing/2014/main" id="{D09AADA0-E9FF-4A46-9079-54849FDB3B28}"/>
              </a:ext>
            </a:extLst>
          </p:cNvPr>
          <p:cNvSpPr/>
          <p:nvPr/>
        </p:nvSpPr>
        <p:spPr>
          <a:xfrm rot="3131118">
            <a:off x="5071422" y="5777488"/>
            <a:ext cx="622888" cy="33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t>
            </a:r>
            <a:endParaRPr lang="zh-CN" altLang="en-US" sz="2400" b="1" dirty="0">
              <a:solidFill>
                <a:schemeClr val="bg1"/>
              </a:solidFill>
            </a:endParaRPr>
          </a:p>
        </p:txBody>
      </p:sp>
      <p:pic>
        <p:nvPicPr>
          <p:cNvPr id="33" name="图片 32">
            <a:extLst>
              <a:ext uri="{FF2B5EF4-FFF2-40B4-BE49-F238E27FC236}">
                <a16:creationId xmlns:a16="http://schemas.microsoft.com/office/drawing/2014/main" id="{F98528DA-43DB-4520-A994-BABC544A69FD}"/>
              </a:ext>
            </a:extLst>
          </p:cNvPr>
          <p:cNvPicPr>
            <a:picLocks noChangeAspect="1"/>
          </p:cNvPicPr>
          <p:nvPr/>
        </p:nvPicPr>
        <p:blipFill>
          <a:blip r:embed="rId8"/>
          <a:stretch>
            <a:fillRect/>
          </a:stretch>
        </p:blipFill>
        <p:spPr>
          <a:xfrm>
            <a:off x="4306387" y="4994796"/>
            <a:ext cx="928661" cy="716720"/>
          </a:xfrm>
          <a:prstGeom prst="rect">
            <a:avLst/>
          </a:prstGeom>
          <a:ln>
            <a:solidFill>
              <a:schemeClr val="tx1"/>
            </a:solidFill>
          </a:ln>
        </p:spPr>
      </p:pic>
      <p:pic>
        <p:nvPicPr>
          <p:cNvPr id="34" name="图片 33">
            <a:extLst>
              <a:ext uri="{FF2B5EF4-FFF2-40B4-BE49-F238E27FC236}">
                <a16:creationId xmlns:a16="http://schemas.microsoft.com/office/drawing/2014/main" id="{FDF965D0-F28B-4F1F-B190-364F45976514}"/>
              </a:ext>
            </a:extLst>
          </p:cNvPr>
          <p:cNvPicPr>
            <a:picLocks noChangeAspect="1"/>
          </p:cNvPicPr>
          <p:nvPr/>
        </p:nvPicPr>
        <p:blipFill>
          <a:blip r:embed="rId5"/>
          <a:stretch>
            <a:fillRect/>
          </a:stretch>
        </p:blipFill>
        <p:spPr>
          <a:xfrm>
            <a:off x="7096743" y="5576559"/>
            <a:ext cx="928660" cy="734992"/>
          </a:xfrm>
          <a:prstGeom prst="rect">
            <a:avLst/>
          </a:prstGeom>
          <a:ln>
            <a:solidFill>
              <a:schemeClr val="tx1"/>
            </a:solidFill>
          </a:ln>
        </p:spPr>
      </p:pic>
      <p:pic>
        <p:nvPicPr>
          <p:cNvPr id="35" name="图片 34">
            <a:extLst>
              <a:ext uri="{FF2B5EF4-FFF2-40B4-BE49-F238E27FC236}">
                <a16:creationId xmlns:a16="http://schemas.microsoft.com/office/drawing/2014/main" id="{11695132-5312-4087-B1F4-578F656C5122}"/>
              </a:ext>
            </a:extLst>
          </p:cNvPr>
          <p:cNvPicPr>
            <a:picLocks noChangeAspect="1"/>
          </p:cNvPicPr>
          <p:nvPr/>
        </p:nvPicPr>
        <p:blipFill>
          <a:blip r:embed="rId5"/>
          <a:stretch>
            <a:fillRect/>
          </a:stretch>
        </p:blipFill>
        <p:spPr>
          <a:xfrm>
            <a:off x="6490830" y="5065595"/>
            <a:ext cx="928660" cy="734992"/>
          </a:xfrm>
          <a:prstGeom prst="rect">
            <a:avLst/>
          </a:prstGeom>
          <a:ln>
            <a:solidFill>
              <a:schemeClr val="tx1"/>
            </a:solidFill>
          </a:ln>
        </p:spPr>
      </p:pic>
      <p:sp>
        <p:nvSpPr>
          <p:cNvPr id="36" name="矩形 35">
            <a:extLst>
              <a:ext uri="{FF2B5EF4-FFF2-40B4-BE49-F238E27FC236}">
                <a16:creationId xmlns:a16="http://schemas.microsoft.com/office/drawing/2014/main" id="{D9199269-AB0A-407E-85CB-101472ACC134}"/>
              </a:ext>
            </a:extLst>
          </p:cNvPr>
          <p:cNvSpPr/>
          <p:nvPr/>
        </p:nvSpPr>
        <p:spPr>
          <a:xfrm rot="3131118">
            <a:off x="7108046" y="5758079"/>
            <a:ext cx="622888" cy="33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t>
            </a:r>
            <a:endParaRPr lang="zh-CN" altLang="en-US" sz="2400" b="1" dirty="0">
              <a:solidFill>
                <a:schemeClr val="bg1"/>
              </a:solidFill>
            </a:endParaRPr>
          </a:p>
        </p:txBody>
      </p:sp>
      <p:pic>
        <p:nvPicPr>
          <p:cNvPr id="37" name="图片 36">
            <a:extLst>
              <a:ext uri="{FF2B5EF4-FFF2-40B4-BE49-F238E27FC236}">
                <a16:creationId xmlns:a16="http://schemas.microsoft.com/office/drawing/2014/main" id="{586FF86B-1B11-4D25-82D0-231CAEA7A80A}"/>
              </a:ext>
            </a:extLst>
          </p:cNvPr>
          <p:cNvPicPr>
            <a:picLocks noChangeAspect="1"/>
          </p:cNvPicPr>
          <p:nvPr/>
        </p:nvPicPr>
        <p:blipFill>
          <a:blip r:embed="rId9"/>
          <a:stretch>
            <a:fillRect/>
          </a:stretch>
        </p:blipFill>
        <p:spPr>
          <a:xfrm>
            <a:off x="6349249" y="4968433"/>
            <a:ext cx="935030" cy="730628"/>
          </a:xfrm>
          <a:prstGeom prst="rect">
            <a:avLst/>
          </a:prstGeom>
          <a:ln>
            <a:solidFill>
              <a:schemeClr val="tx1"/>
            </a:solidFill>
          </a:ln>
        </p:spPr>
      </p:pic>
      <p:sp>
        <p:nvSpPr>
          <p:cNvPr id="38" name="文本框 37">
            <a:extLst>
              <a:ext uri="{FF2B5EF4-FFF2-40B4-BE49-F238E27FC236}">
                <a16:creationId xmlns:a16="http://schemas.microsoft.com/office/drawing/2014/main" id="{C5E26D53-D7D7-42B1-AE6E-613C9F1E4AD6}"/>
              </a:ext>
            </a:extLst>
          </p:cNvPr>
          <p:cNvSpPr txBox="1"/>
          <p:nvPr/>
        </p:nvSpPr>
        <p:spPr>
          <a:xfrm>
            <a:off x="8025403" y="5257555"/>
            <a:ext cx="1120878" cy="584775"/>
          </a:xfrm>
          <a:prstGeom prst="rect">
            <a:avLst/>
          </a:prstGeom>
          <a:noFill/>
        </p:spPr>
        <p:txBody>
          <a:bodyPr wrap="square" rtlCol="0">
            <a:spAutoFit/>
          </a:bodyPr>
          <a:lstStyle/>
          <a:p>
            <a:pPr algn="ctr"/>
            <a:r>
              <a:rPr lang="en-US" altLang="zh-CN" sz="3200" b="1" dirty="0"/>
              <a:t>…</a:t>
            </a:r>
            <a:endParaRPr lang="zh-CN" altLang="en-US" sz="3200" b="1" dirty="0"/>
          </a:p>
        </p:txBody>
      </p:sp>
    </p:spTree>
    <p:extLst>
      <p:ext uri="{BB962C8B-B14F-4D97-AF65-F5344CB8AC3E}">
        <p14:creationId xmlns:p14="http://schemas.microsoft.com/office/powerpoint/2010/main" val="76688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8" name="TextBox 19"/>
          <p:cNvSpPr txBox="1">
            <a:spLocks noChangeArrowheads="1"/>
          </p:cNvSpPr>
          <p:nvPr/>
        </p:nvSpPr>
        <p:spPr bwMode="auto">
          <a:xfrm>
            <a:off x="689038" y="127813"/>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数据介绍</a:t>
            </a:r>
          </a:p>
        </p:txBody>
      </p:sp>
      <p:sp>
        <p:nvSpPr>
          <p:cNvPr id="4" name="灯片编号占位符 3"/>
          <p:cNvSpPr>
            <a:spLocks noGrp="1"/>
          </p:cNvSpPr>
          <p:nvPr>
            <p:ph type="sldNum" sz="quarter" idx="12"/>
          </p:nvPr>
        </p:nvSpPr>
        <p:spPr/>
        <p:txBody>
          <a:bodyPr/>
          <a:lstStyle/>
          <a:p>
            <a:fld id="{94B6E62B-4DEC-4954-AD3A-658470571C9E}" type="slidenum">
              <a:rPr lang="zh-CN" altLang="en-US" smtClean="0"/>
              <a:t>7</a:t>
            </a:fld>
            <a:endParaRPr lang="zh-CN" altLang="en-US" dirty="0"/>
          </a:p>
        </p:txBody>
      </p:sp>
      <p:sp>
        <p:nvSpPr>
          <p:cNvPr id="39" name="文本框 38">
            <a:extLst>
              <a:ext uri="{FF2B5EF4-FFF2-40B4-BE49-F238E27FC236}">
                <a16:creationId xmlns:a16="http://schemas.microsoft.com/office/drawing/2014/main" id="{30BD65CF-EDE1-4AE5-870A-6F17F101B940}"/>
              </a:ext>
            </a:extLst>
          </p:cNvPr>
          <p:cNvSpPr txBox="1"/>
          <p:nvPr/>
        </p:nvSpPr>
        <p:spPr>
          <a:xfrm>
            <a:off x="316028" y="1017392"/>
            <a:ext cx="8387498" cy="923330"/>
          </a:xfrm>
          <a:prstGeom prst="rect">
            <a:avLst/>
          </a:prstGeom>
          <a:noFill/>
        </p:spPr>
        <p:txBody>
          <a:bodyPr wrap="square" rtlCol="0">
            <a:spAutoFit/>
          </a:bodyPr>
          <a:lstStyle/>
          <a:p>
            <a:r>
              <a:rPr lang="zh-CN" altLang="en-US" dirty="0"/>
              <a:t>时序</a:t>
            </a:r>
            <a:r>
              <a:rPr lang="en-US" altLang="zh-CN" dirty="0"/>
              <a:t>SAR</a:t>
            </a:r>
            <a:r>
              <a:rPr lang="zh-CN" altLang="en-US" dirty="0"/>
              <a:t>地块的每个时间帧可以抽象为一个四通道的图像。前三个通道为哨兵</a:t>
            </a:r>
            <a:r>
              <a:rPr lang="en-US" altLang="zh-CN" dirty="0"/>
              <a:t>1</a:t>
            </a:r>
            <a:r>
              <a:rPr lang="zh-CN" altLang="en-US" dirty="0"/>
              <a:t>号的</a:t>
            </a:r>
            <a:r>
              <a:rPr lang="en-US" altLang="zh-CN" dirty="0"/>
              <a:t>SAR</a:t>
            </a:r>
            <a:r>
              <a:rPr lang="zh-CN" altLang="en-US" dirty="0"/>
              <a:t>图像产品经过极化干涉分解得到的三个分量：角度信息</a:t>
            </a:r>
            <a:r>
              <a:rPr lang="en-US" altLang="zh-CN" dirty="0"/>
              <a:t>(Alpha), </a:t>
            </a:r>
            <a:r>
              <a:rPr lang="zh-CN" altLang="en-US" dirty="0"/>
              <a:t>各向异性</a:t>
            </a:r>
            <a:r>
              <a:rPr lang="en-US" altLang="zh-CN" dirty="0"/>
              <a:t>(Anisotropy),</a:t>
            </a:r>
            <a:r>
              <a:rPr lang="zh-CN" altLang="en-US" dirty="0"/>
              <a:t>熵</a:t>
            </a:r>
            <a:r>
              <a:rPr lang="en-US" altLang="zh-CN" dirty="0"/>
              <a:t>(Entropy)</a:t>
            </a:r>
            <a:r>
              <a:rPr lang="zh-CN" altLang="en-US" dirty="0"/>
              <a:t> 。第四通道为矢量地块覆盖的</a:t>
            </a:r>
            <a:r>
              <a:rPr lang="en-US" altLang="zh-CN"/>
              <a:t>mask</a:t>
            </a:r>
            <a:r>
              <a:rPr lang="zh-CN" altLang="en-US"/>
              <a:t>矩阵表示</a:t>
            </a:r>
            <a:r>
              <a:rPr lang="zh-CN" altLang="en-US" dirty="0"/>
              <a:t>。</a:t>
            </a:r>
          </a:p>
        </p:txBody>
      </p:sp>
      <p:pic>
        <p:nvPicPr>
          <p:cNvPr id="40" name="图片 39">
            <a:extLst>
              <a:ext uri="{FF2B5EF4-FFF2-40B4-BE49-F238E27FC236}">
                <a16:creationId xmlns:a16="http://schemas.microsoft.com/office/drawing/2014/main" id="{E3303341-DEC9-4C34-93CA-DB85F4D00D1C}"/>
              </a:ext>
            </a:extLst>
          </p:cNvPr>
          <p:cNvPicPr>
            <a:picLocks noChangeAspect="1"/>
          </p:cNvPicPr>
          <p:nvPr/>
        </p:nvPicPr>
        <p:blipFill>
          <a:blip r:embed="rId3"/>
          <a:stretch>
            <a:fillRect/>
          </a:stretch>
        </p:blipFill>
        <p:spPr>
          <a:xfrm>
            <a:off x="449263" y="5271692"/>
            <a:ext cx="820938" cy="751693"/>
          </a:xfrm>
          <a:prstGeom prst="rect">
            <a:avLst/>
          </a:prstGeom>
          <a:ln>
            <a:solidFill>
              <a:schemeClr val="tx1"/>
            </a:solidFill>
          </a:ln>
        </p:spPr>
      </p:pic>
      <p:pic>
        <p:nvPicPr>
          <p:cNvPr id="41" name="图片 40">
            <a:extLst>
              <a:ext uri="{FF2B5EF4-FFF2-40B4-BE49-F238E27FC236}">
                <a16:creationId xmlns:a16="http://schemas.microsoft.com/office/drawing/2014/main" id="{5AF6BBF1-A491-4D65-A4AD-3EE2E7D80C63}"/>
              </a:ext>
            </a:extLst>
          </p:cNvPr>
          <p:cNvPicPr>
            <a:picLocks noChangeAspect="1"/>
          </p:cNvPicPr>
          <p:nvPr/>
        </p:nvPicPr>
        <p:blipFill>
          <a:blip r:embed="rId4"/>
          <a:stretch>
            <a:fillRect/>
          </a:stretch>
        </p:blipFill>
        <p:spPr>
          <a:xfrm>
            <a:off x="449263" y="2089764"/>
            <a:ext cx="820938" cy="776620"/>
          </a:xfrm>
          <a:prstGeom prst="rect">
            <a:avLst/>
          </a:prstGeom>
          <a:ln>
            <a:solidFill>
              <a:schemeClr val="tx1"/>
            </a:solidFill>
          </a:ln>
        </p:spPr>
      </p:pic>
      <p:pic>
        <p:nvPicPr>
          <p:cNvPr id="42" name="图片 41">
            <a:extLst>
              <a:ext uri="{FF2B5EF4-FFF2-40B4-BE49-F238E27FC236}">
                <a16:creationId xmlns:a16="http://schemas.microsoft.com/office/drawing/2014/main" id="{DAC4137C-173B-45FC-92BF-CFBF0FDE292B}"/>
              </a:ext>
            </a:extLst>
          </p:cNvPr>
          <p:cNvPicPr>
            <a:picLocks noChangeAspect="1"/>
          </p:cNvPicPr>
          <p:nvPr/>
        </p:nvPicPr>
        <p:blipFill>
          <a:blip r:embed="rId5"/>
          <a:stretch>
            <a:fillRect/>
          </a:stretch>
        </p:blipFill>
        <p:spPr>
          <a:xfrm>
            <a:off x="449263" y="3152114"/>
            <a:ext cx="826387" cy="776620"/>
          </a:xfrm>
          <a:prstGeom prst="rect">
            <a:avLst/>
          </a:prstGeom>
          <a:ln>
            <a:solidFill>
              <a:schemeClr val="tx1"/>
            </a:solidFill>
          </a:ln>
        </p:spPr>
      </p:pic>
      <p:pic>
        <p:nvPicPr>
          <p:cNvPr id="43" name="图片 42">
            <a:extLst>
              <a:ext uri="{FF2B5EF4-FFF2-40B4-BE49-F238E27FC236}">
                <a16:creationId xmlns:a16="http://schemas.microsoft.com/office/drawing/2014/main" id="{85B58E10-7F4B-40E7-BFAB-A30C6177A119}"/>
              </a:ext>
            </a:extLst>
          </p:cNvPr>
          <p:cNvPicPr>
            <a:picLocks noChangeAspect="1"/>
          </p:cNvPicPr>
          <p:nvPr/>
        </p:nvPicPr>
        <p:blipFill>
          <a:blip r:embed="rId6"/>
          <a:stretch>
            <a:fillRect/>
          </a:stretch>
        </p:blipFill>
        <p:spPr>
          <a:xfrm>
            <a:off x="449264" y="4214464"/>
            <a:ext cx="820937" cy="771498"/>
          </a:xfrm>
          <a:prstGeom prst="rect">
            <a:avLst/>
          </a:prstGeom>
          <a:ln>
            <a:solidFill>
              <a:schemeClr val="tx1"/>
            </a:solidFill>
          </a:ln>
        </p:spPr>
      </p:pic>
      <p:pic>
        <p:nvPicPr>
          <p:cNvPr id="44" name="图片 43">
            <a:extLst>
              <a:ext uri="{FF2B5EF4-FFF2-40B4-BE49-F238E27FC236}">
                <a16:creationId xmlns:a16="http://schemas.microsoft.com/office/drawing/2014/main" id="{55A0DEC9-7483-4A68-A065-8E15C5D4D29A}"/>
              </a:ext>
            </a:extLst>
          </p:cNvPr>
          <p:cNvPicPr>
            <a:picLocks noChangeAspect="1"/>
          </p:cNvPicPr>
          <p:nvPr/>
        </p:nvPicPr>
        <p:blipFill>
          <a:blip r:embed="rId7"/>
          <a:stretch>
            <a:fillRect/>
          </a:stretch>
        </p:blipFill>
        <p:spPr>
          <a:xfrm>
            <a:off x="2412364" y="3700013"/>
            <a:ext cx="820939" cy="751694"/>
          </a:xfrm>
          <a:prstGeom prst="rect">
            <a:avLst/>
          </a:prstGeom>
          <a:ln>
            <a:solidFill>
              <a:schemeClr val="tx1"/>
            </a:solidFill>
          </a:ln>
        </p:spPr>
      </p:pic>
      <p:sp>
        <p:nvSpPr>
          <p:cNvPr id="45" name="右大括号 44">
            <a:extLst>
              <a:ext uri="{FF2B5EF4-FFF2-40B4-BE49-F238E27FC236}">
                <a16:creationId xmlns:a16="http://schemas.microsoft.com/office/drawing/2014/main" id="{C4F459EE-EE2A-4850-995C-0989BD3B91A2}"/>
              </a:ext>
            </a:extLst>
          </p:cNvPr>
          <p:cNvSpPr/>
          <p:nvPr/>
        </p:nvSpPr>
        <p:spPr>
          <a:xfrm>
            <a:off x="1810960" y="2269273"/>
            <a:ext cx="173957" cy="368949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0C335BB1-377A-472A-8E0E-EED45C5D117C}"/>
              </a:ext>
            </a:extLst>
          </p:cNvPr>
          <p:cNvSpPr txBox="1"/>
          <p:nvPr/>
        </p:nvSpPr>
        <p:spPr>
          <a:xfrm>
            <a:off x="2268496" y="4557052"/>
            <a:ext cx="1225795" cy="246221"/>
          </a:xfrm>
          <a:prstGeom prst="rect">
            <a:avLst/>
          </a:prstGeom>
          <a:noFill/>
        </p:spPr>
        <p:txBody>
          <a:bodyPr wrap="square" rtlCol="0">
            <a:spAutoFit/>
          </a:bodyPr>
          <a:lstStyle/>
          <a:p>
            <a:r>
              <a:rPr lang="zh-CN" altLang="en-US" sz="1000" b="1" dirty="0"/>
              <a:t>一个</a:t>
            </a:r>
            <a:r>
              <a:rPr lang="en-US" altLang="zh-CN" sz="1000" b="1" dirty="0"/>
              <a:t>4</a:t>
            </a:r>
            <a:r>
              <a:rPr lang="zh-CN" altLang="en-US" sz="1000" b="1" dirty="0"/>
              <a:t>通道的地块</a:t>
            </a:r>
          </a:p>
        </p:txBody>
      </p:sp>
      <p:sp>
        <p:nvSpPr>
          <p:cNvPr id="47" name="文本框 46">
            <a:extLst>
              <a:ext uri="{FF2B5EF4-FFF2-40B4-BE49-F238E27FC236}">
                <a16:creationId xmlns:a16="http://schemas.microsoft.com/office/drawing/2014/main" id="{FE4059A0-1417-462A-8C4E-915F094C6265}"/>
              </a:ext>
            </a:extLst>
          </p:cNvPr>
          <p:cNvSpPr txBox="1"/>
          <p:nvPr/>
        </p:nvSpPr>
        <p:spPr>
          <a:xfrm>
            <a:off x="597675" y="2838147"/>
            <a:ext cx="672526" cy="261610"/>
          </a:xfrm>
          <a:prstGeom prst="rect">
            <a:avLst/>
          </a:prstGeom>
          <a:noFill/>
        </p:spPr>
        <p:txBody>
          <a:bodyPr wrap="square" rtlCol="0">
            <a:spAutoFit/>
          </a:bodyPr>
          <a:lstStyle/>
          <a:p>
            <a:r>
              <a:rPr lang="en-US" altLang="zh-CN" sz="1100" dirty="0"/>
              <a:t>Alpha</a:t>
            </a:r>
            <a:endParaRPr lang="zh-CN" altLang="en-US" sz="1100" dirty="0"/>
          </a:p>
        </p:txBody>
      </p:sp>
      <p:sp>
        <p:nvSpPr>
          <p:cNvPr id="48" name="文本框 47">
            <a:extLst>
              <a:ext uri="{FF2B5EF4-FFF2-40B4-BE49-F238E27FC236}">
                <a16:creationId xmlns:a16="http://schemas.microsoft.com/office/drawing/2014/main" id="{4E62D430-BAF1-4F88-806D-96A81054BE87}"/>
              </a:ext>
            </a:extLst>
          </p:cNvPr>
          <p:cNvSpPr txBox="1"/>
          <p:nvPr/>
        </p:nvSpPr>
        <p:spPr>
          <a:xfrm>
            <a:off x="449263" y="3925770"/>
            <a:ext cx="934250" cy="261610"/>
          </a:xfrm>
          <a:prstGeom prst="rect">
            <a:avLst/>
          </a:prstGeom>
          <a:noFill/>
        </p:spPr>
        <p:txBody>
          <a:bodyPr wrap="square" rtlCol="0">
            <a:spAutoFit/>
          </a:bodyPr>
          <a:lstStyle/>
          <a:p>
            <a:r>
              <a:rPr lang="en-US" altLang="zh-CN" sz="1100" dirty="0"/>
              <a:t>Anisotropy</a:t>
            </a:r>
            <a:endParaRPr lang="zh-CN" altLang="en-US" sz="1100" dirty="0"/>
          </a:p>
        </p:txBody>
      </p:sp>
      <p:sp>
        <p:nvSpPr>
          <p:cNvPr id="49" name="文本框 48">
            <a:extLst>
              <a:ext uri="{FF2B5EF4-FFF2-40B4-BE49-F238E27FC236}">
                <a16:creationId xmlns:a16="http://schemas.microsoft.com/office/drawing/2014/main" id="{3FE46F88-B941-4B5D-B7F9-B11AE16C53EC}"/>
              </a:ext>
            </a:extLst>
          </p:cNvPr>
          <p:cNvSpPr txBox="1"/>
          <p:nvPr/>
        </p:nvSpPr>
        <p:spPr>
          <a:xfrm>
            <a:off x="523469" y="4961036"/>
            <a:ext cx="672526" cy="261610"/>
          </a:xfrm>
          <a:prstGeom prst="rect">
            <a:avLst/>
          </a:prstGeom>
          <a:noFill/>
        </p:spPr>
        <p:txBody>
          <a:bodyPr wrap="square" rtlCol="0">
            <a:spAutoFit/>
          </a:bodyPr>
          <a:lstStyle/>
          <a:p>
            <a:r>
              <a:rPr lang="en-US" altLang="zh-CN" sz="1100" dirty="0"/>
              <a:t>Entropy</a:t>
            </a:r>
            <a:endParaRPr lang="zh-CN" altLang="en-US" sz="1100" dirty="0"/>
          </a:p>
        </p:txBody>
      </p:sp>
      <p:sp>
        <p:nvSpPr>
          <p:cNvPr id="50" name="文本框 49">
            <a:extLst>
              <a:ext uri="{FF2B5EF4-FFF2-40B4-BE49-F238E27FC236}">
                <a16:creationId xmlns:a16="http://schemas.microsoft.com/office/drawing/2014/main" id="{5A457696-7A59-41F7-8740-3D1196F6D6BB}"/>
              </a:ext>
            </a:extLst>
          </p:cNvPr>
          <p:cNvSpPr txBox="1"/>
          <p:nvPr/>
        </p:nvSpPr>
        <p:spPr>
          <a:xfrm>
            <a:off x="576263" y="6023385"/>
            <a:ext cx="672526" cy="261610"/>
          </a:xfrm>
          <a:prstGeom prst="rect">
            <a:avLst/>
          </a:prstGeom>
          <a:noFill/>
        </p:spPr>
        <p:txBody>
          <a:bodyPr wrap="square" rtlCol="0">
            <a:spAutoFit/>
          </a:bodyPr>
          <a:lstStyle/>
          <a:p>
            <a:r>
              <a:rPr lang="en-US" altLang="zh-CN" sz="1100" dirty="0"/>
              <a:t>mask</a:t>
            </a:r>
            <a:endParaRPr lang="zh-CN" altLang="en-US" sz="1100" dirty="0"/>
          </a:p>
        </p:txBody>
      </p:sp>
      <p:cxnSp>
        <p:nvCxnSpPr>
          <p:cNvPr id="51" name="直接箭头连接符 50">
            <a:extLst>
              <a:ext uri="{FF2B5EF4-FFF2-40B4-BE49-F238E27FC236}">
                <a16:creationId xmlns:a16="http://schemas.microsoft.com/office/drawing/2014/main" id="{8F70C279-E8B5-4E80-800C-FB07306081B2}"/>
              </a:ext>
            </a:extLst>
          </p:cNvPr>
          <p:cNvCxnSpPr>
            <a:cxnSpLocks/>
          </p:cNvCxnSpPr>
          <p:nvPr/>
        </p:nvCxnSpPr>
        <p:spPr>
          <a:xfrm>
            <a:off x="3454884" y="4061856"/>
            <a:ext cx="275077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2" name="文本框 51">
            <a:extLst>
              <a:ext uri="{FF2B5EF4-FFF2-40B4-BE49-F238E27FC236}">
                <a16:creationId xmlns:a16="http://schemas.microsoft.com/office/drawing/2014/main" id="{AFD469D3-423B-48FB-A972-489C06E6034E}"/>
              </a:ext>
            </a:extLst>
          </p:cNvPr>
          <p:cNvSpPr txBox="1"/>
          <p:nvPr/>
        </p:nvSpPr>
        <p:spPr>
          <a:xfrm>
            <a:off x="3660750" y="3768083"/>
            <a:ext cx="3521943" cy="307777"/>
          </a:xfrm>
          <a:prstGeom prst="rect">
            <a:avLst/>
          </a:prstGeom>
          <a:noFill/>
        </p:spPr>
        <p:txBody>
          <a:bodyPr wrap="square" rtlCol="0">
            <a:spAutoFit/>
          </a:bodyPr>
          <a:lstStyle/>
          <a:p>
            <a:r>
              <a:rPr lang="zh-CN" altLang="en-US" sz="1400" dirty="0"/>
              <a:t>从时序</a:t>
            </a:r>
            <a:r>
              <a:rPr lang="en-US" altLang="zh-CN" sz="1400" dirty="0"/>
              <a:t>SAR</a:t>
            </a:r>
            <a:r>
              <a:rPr lang="zh-CN" altLang="en-US" sz="1400" dirty="0"/>
              <a:t>图像上获取地块</a:t>
            </a:r>
          </a:p>
        </p:txBody>
      </p:sp>
      <p:pic>
        <p:nvPicPr>
          <p:cNvPr id="53" name="图片 52">
            <a:extLst>
              <a:ext uri="{FF2B5EF4-FFF2-40B4-BE49-F238E27FC236}">
                <a16:creationId xmlns:a16="http://schemas.microsoft.com/office/drawing/2014/main" id="{42BE9B82-071A-48C7-83EA-7F8A5838E46D}"/>
              </a:ext>
            </a:extLst>
          </p:cNvPr>
          <p:cNvPicPr>
            <a:picLocks noChangeAspect="1"/>
          </p:cNvPicPr>
          <p:nvPr/>
        </p:nvPicPr>
        <p:blipFill>
          <a:blip r:embed="rId8"/>
          <a:stretch>
            <a:fillRect/>
          </a:stretch>
        </p:blipFill>
        <p:spPr>
          <a:xfrm>
            <a:off x="7140530" y="3912567"/>
            <a:ext cx="820938" cy="649735"/>
          </a:xfrm>
          <a:prstGeom prst="rect">
            <a:avLst/>
          </a:prstGeom>
          <a:ln>
            <a:solidFill>
              <a:schemeClr val="tx1"/>
            </a:solidFill>
          </a:ln>
        </p:spPr>
      </p:pic>
      <p:pic>
        <p:nvPicPr>
          <p:cNvPr id="54" name="图片 53">
            <a:extLst>
              <a:ext uri="{FF2B5EF4-FFF2-40B4-BE49-F238E27FC236}">
                <a16:creationId xmlns:a16="http://schemas.microsoft.com/office/drawing/2014/main" id="{5890AA17-4D40-49E1-A419-B6313EB89607}"/>
              </a:ext>
            </a:extLst>
          </p:cNvPr>
          <p:cNvPicPr>
            <a:picLocks noChangeAspect="1"/>
          </p:cNvPicPr>
          <p:nvPr/>
        </p:nvPicPr>
        <p:blipFill>
          <a:blip r:embed="rId8"/>
          <a:stretch>
            <a:fillRect/>
          </a:stretch>
        </p:blipFill>
        <p:spPr>
          <a:xfrm>
            <a:off x="6699740" y="3412120"/>
            <a:ext cx="820939" cy="649736"/>
          </a:xfrm>
          <a:prstGeom prst="rect">
            <a:avLst/>
          </a:prstGeom>
          <a:ln>
            <a:solidFill>
              <a:schemeClr val="tx1"/>
            </a:solidFill>
          </a:ln>
        </p:spPr>
      </p:pic>
      <p:sp>
        <p:nvSpPr>
          <p:cNvPr id="55" name="矩形 54">
            <a:extLst>
              <a:ext uri="{FF2B5EF4-FFF2-40B4-BE49-F238E27FC236}">
                <a16:creationId xmlns:a16="http://schemas.microsoft.com/office/drawing/2014/main" id="{3D55EDAF-7E07-466D-931C-BB387D6E2D2C}"/>
              </a:ext>
            </a:extLst>
          </p:cNvPr>
          <p:cNvSpPr/>
          <p:nvPr/>
        </p:nvSpPr>
        <p:spPr>
          <a:xfrm rot="3131118">
            <a:off x="7271808" y="3998589"/>
            <a:ext cx="622888" cy="33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a:t>
            </a:r>
            <a:endParaRPr lang="zh-CN" altLang="en-US" sz="2400" b="1" dirty="0">
              <a:solidFill>
                <a:schemeClr val="bg1"/>
              </a:solidFill>
            </a:endParaRPr>
          </a:p>
        </p:txBody>
      </p:sp>
      <p:pic>
        <p:nvPicPr>
          <p:cNvPr id="56" name="图片 55">
            <a:extLst>
              <a:ext uri="{FF2B5EF4-FFF2-40B4-BE49-F238E27FC236}">
                <a16:creationId xmlns:a16="http://schemas.microsoft.com/office/drawing/2014/main" id="{D912ADC2-0D73-45AA-BFEB-0E7F0998C0E1}"/>
              </a:ext>
            </a:extLst>
          </p:cNvPr>
          <p:cNvPicPr>
            <a:picLocks noChangeAspect="1"/>
          </p:cNvPicPr>
          <p:nvPr/>
        </p:nvPicPr>
        <p:blipFill>
          <a:blip r:embed="rId7"/>
          <a:stretch>
            <a:fillRect/>
          </a:stretch>
        </p:blipFill>
        <p:spPr>
          <a:xfrm>
            <a:off x="6495137" y="3262832"/>
            <a:ext cx="820939" cy="649735"/>
          </a:xfrm>
          <a:prstGeom prst="rect">
            <a:avLst/>
          </a:prstGeom>
          <a:ln>
            <a:solidFill>
              <a:schemeClr val="tx1"/>
            </a:solidFill>
          </a:ln>
        </p:spPr>
      </p:pic>
      <p:pic>
        <p:nvPicPr>
          <p:cNvPr id="57" name="图片 56">
            <a:extLst>
              <a:ext uri="{FF2B5EF4-FFF2-40B4-BE49-F238E27FC236}">
                <a16:creationId xmlns:a16="http://schemas.microsoft.com/office/drawing/2014/main" id="{8DF44F22-6288-42F9-8A09-6349A4A1FA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2721" y="4754136"/>
            <a:ext cx="4604193" cy="1967340"/>
          </a:xfrm>
          <a:prstGeom prst="rect">
            <a:avLst/>
          </a:prstGeom>
        </p:spPr>
      </p:pic>
    </p:spTree>
    <p:extLst>
      <p:ext uri="{BB962C8B-B14F-4D97-AF65-F5344CB8AC3E}">
        <p14:creationId xmlns:p14="http://schemas.microsoft.com/office/powerpoint/2010/main" val="339953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7" name="TextBox 19"/>
          <p:cNvSpPr txBox="1">
            <a:spLocks noChangeArrowheads="1"/>
          </p:cNvSpPr>
          <p:nvPr/>
        </p:nvSpPr>
        <p:spPr bwMode="auto">
          <a:xfrm>
            <a:off x="689038" y="127813"/>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挑战一：数据不确定性带来的影响</a:t>
            </a:r>
          </a:p>
        </p:txBody>
      </p:sp>
      <p:sp>
        <p:nvSpPr>
          <p:cNvPr id="32" name="灯片编号占位符 31"/>
          <p:cNvSpPr>
            <a:spLocks noGrp="1"/>
          </p:cNvSpPr>
          <p:nvPr>
            <p:ph type="sldNum" sz="quarter" idx="12"/>
          </p:nvPr>
        </p:nvSpPr>
        <p:spPr/>
        <p:txBody>
          <a:bodyPr/>
          <a:lstStyle/>
          <a:p>
            <a:fld id="{94B6E62B-4DEC-4954-AD3A-658470571C9E}" type="slidenum">
              <a:rPr lang="zh-CN" altLang="en-US" smtClean="0"/>
              <a:t>8</a:t>
            </a:fld>
            <a:endParaRPr lang="zh-CN" altLang="en-US"/>
          </a:p>
        </p:txBody>
      </p:sp>
      <p:sp>
        <p:nvSpPr>
          <p:cNvPr id="15" name="矩形 14">
            <a:extLst>
              <a:ext uri="{FF2B5EF4-FFF2-40B4-BE49-F238E27FC236}">
                <a16:creationId xmlns:a16="http://schemas.microsoft.com/office/drawing/2014/main" id="{5264C3DB-6AFB-45A1-A3E4-AE3919904095}"/>
              </a:ext>
            </a:extLst>
          </p:cNvPr>
          <p:cNvSpPr/>
          <p:nvPr/>
        </p:nvSpPr>
        <p:spPr>
          <a:xfrm>
            <a:off x="715592" y="1221058"/>
            <a:ext cx="3556895" cy="1460810"/>
          </a:xfrm>
          <a:prstGeom prst="rect">
            <a:avLst/>
          </a:prstGeom>
          <a:noFill/>
          <a:ln w="28575">
            <a:solidFill>
              <a:srgbClr val="8FAAD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spcBef>
                <a:spcPts val="600"/>
              </a:spcBef>
              <a:spcAft>
                <a:spcPts val="600"/>
              </a:spcAft>
              <a:buFont typeface="Wingdings" panose="05000000000000000000" pitchFamily="2" charset="2"/>
              <a:buChar char="Ø"/>
            </a:pPr>
            <a:r>
              <a:rPr lang="en-US" altLang="zh-CN"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SAR</a:t>
            </a:r>
            <a:r>
              <a:rPr lang="zh-CN" altLang="en-US"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图像的局部噪声</a:t>
            </a:r>
            <a:endParaRPr lang="en-US" altLang="zh-CN"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Bef>
                <a:spcPts val="600"/>
              </a:spcBef>
              <a:spcAft>
                <a:spcPts val="600"/>
              </a:spcAft>
              <a:buFont typeface="Wingdings" panose="05000000000000000000" pitchFamily="2" charset="2"/>
              <a:buChar char="Ø"/>
            </a:pPr>
            <a:r>
              <a:rPr lang="zh-CN" altLang="en-US"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重庆地形地貌的复杂性</a:t>
            </a:r>
            <a:endParaRPr lang="en-US" altLang="zh-CN"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Bef>
                <a:spcPts val="600"/>
              </a:spcBef>
              <a:spcAft>
                <a:spcPts val="600"/>
              </a:spcAft>
              <a:buFont typeface="Wingdings" panose="05000000000000000000" pitchFamily="2" charset="2"/>
              <a:buChar char="Ø"/>
            </a:pPr>
            <a:r>
              <a:rPr lang="zh-CN" altLang="en-US"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耕地矢量边界的数据滞后性</a:t>
            </a:r>
            <a:endParaRPr lang="en-US" altLang="zh-CN"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DDD59A86-6DCB-4E7A-BB74-956A60C95D27}"/>
              </a:ext>
            </a:extLst>
          </p:cNvPr>
          <p:cNvPicPr>
            <a:picLocks noChangeAspect="1"/>
          </p:cNvPicPr>
          <p:nvPr/>
        </p:nvPicPr>
        <p:blipFill>
          <a:blip r:embed="rId3"/>
          <a:stretch>
            <a:fillRect/>
          </a:stretch>
        </p:blipFill>
        <p:spPr>
          <a:xfrm>
            <a:off x="5125960" y="1333617"/>
            <a:ext cx="1219144" cy="1204010"/>
          </a:xfrm>
          <a:prstGeom prst="rect">
            <a:avLst/>
          </a:prstGeom>
        </p:spPr>
      </p:pic>
      <p:sp>
        <p:nvSpPr>
          <p:cNvPr id="2" name="椭圆 1">
            <a:extLst>
              <a:ext uri="{FF2B5EF4-FFF2-40B4-BE49-F238E27FC236}">
                <a16:creationId xmlns:a16="http://schemas.microsoft.com/office/drawing/2014/main" id="{29BE94EC-C141-4733-BD1E-720146707F12}"/>
              </a:ext>
            </a:extLst>
          </p:cNvPr>
          <p:cNvSpPr/>
          <p:nvPr/>
        </p:nvSpPr>
        <p:spPr>
          <a:xfrm>
            <a:off x="5918539" y="1522864"/>
            <a:ext cx="295508" cy="178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96A4A2B5-F65C-444B-9010-715E2D3B8710}"/>
              </a:ext>
            </a:extLst>
          </p:cNvPr>
          <p:cNvCxnSpPr/>
          <p:nvPr/>
        </p:nvCxnSpPr>
        <p:spPr>
          <a:xfrm>
            <a:off x="6261409" y="1612074"/>
            <a:ext cx="4125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文本框 4">
            <a:extLst>
              <a:ext uri="{FF2B5EF4-FFF2-40B4-BE49-F238E27FC236}">
                <a16:creationId xmlns:a16="http://schemas.microsoft.com/office/drawing/2014/main" id="{B2C62979-710E-4F71-93B4-6368F2575326}"/>
              </a:ext>
            </a:extLst>
          </p:cNvPr>
          <p:cNvSpPr txBox="1"/>
          <p:nvPr/>
        </p:nvSpPr>
        <p:spPr>
          <a:xfrm>
            <a:off x="6936057" y="1427807"/>
            <a:ext cx="2042243"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局部噪声难以去除</a:t>
            </a:r>
          </a:p>
        </p:txBody>
      </p:sp>
      <p:pic>
        <p:nvPicPr>
          <p:cNvPr id="1026" name="Picture 2">
            <a:extLst>
              <a:ext uri="{FF2B5EF4-FFF2-40B4-BE49-F238E27FC236}">
                <a16:creationId xmlns:a16="http://schemas.microsoft.com/office/drawing/2014/main" id="{17654227-B524-45F3-9848-0DA76C4890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175" y="3056066"/>
            <a:ext cx="1836723" cy="175041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1805304C-A692-4708-BD2D-31D1BE7D7340}"/>
              </a:ext>
            </a:extLst>
          </p:cNvPr>
          <p:cNvSpPr txBox="1"/>
          <p:nvPr/>
        </p:nvSpPr>
        <p:spPr>
          <a:xfrm>
            <a:off x="2734274" y="3579850"/>
            <a:ext cx="1916035" cy="1077218"/>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重庆市地形非常起伏，同类型间的农作物成像结果也差异较大</a:t>
            </a:r>
          </a:p>
        </p:txBody>
      </p:sp>
      <p:pic>
        <p:nvPicPr>
          <p:cNvPr id="21" name="图片 20">
            <a:extLst>
              <a:ext uri="{FF2B5EF4-FFF2-40B4-BE49-F238E27FC236}">
                <a16:creationId xmlns:a16="http://schemas.microsoft.com/office/drawing/2014/main" id="{701E04DA-59CD-4306-9AD8-ECD1DA9D1858}"/>
              </a:ext>
            </a:extLst>
          </p:cNvPr>
          <p:cNvPicPr>
            <a:picLocks noChangeAspect="1"/>
          </p:cNvPicPr>
          <p:nvPr/>
        </p:nvPicPr>
        <p:blipFill>
          <a:blip r:embed="rId5"/>
          <a:stretch>
            <a:fillRect/>
          </a:stretch>
        </p:blipFill>
        <p:spPr>
          <a:xfrm>
            <a:off x="4959380" y="3342263"/>
            <a:ext cx="1498570" cy="1314805"/>
          </a:xfrm>
          <a:prstGeom prst="rect">
            <a:avLst/>
          </a:prstGeom>
        </p:spPr>
      </p:pic>
      <p:sp>
        <p:nvSpPr>
          <p:cNvPr id="11" name="文本框 10">
            <a:extLst>
              <a:ext uri="{FF2B5EF4-FFF2-40B4-BE49-F238E27FC236}">
                <a16:creationId xmlns:a16="http://schemas.microsoft.com/office/drawing/2014/main" id="{415788D7-2C6E-42B5-B8B0-6D059C5ACFAC}"/>
              </a:ext>
            </a:extLst>
          </p:cNvPr>
          <p:cNvSpPr txBox="1"/>
          <p:nvPr/>
        </p:nvSpPr>
        <p:spPr>
          <a:xfrm>
            <a:off x="6724185" y="3445604"/>
            <a:ext cx="2105607" cy="1077218"/>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根据</a:t>
            </a:r>
            <a:r>
              <a:rPr lang="en-US" altLang="zh-CN" sz="1600" b="1" dirty="0">
                <a:latin typeface="黑体" panose="02010609060101010101" pitchFamily="49" charset="-122"/>
                <a:ea typeface="黑体" panose="02010609060101010101" pitchFamily="49" charset="-122"/>
              </a:rPr>
              <a:t>2020</a:t>
            </a:r>
            <a:r>
              <a:rPr lang="zh-CN" altLang="en-US" sz="1600" b="1" dirty="0">
                <a:latin typeface="黑体" panose="02010609060101010101" pitchFamily="49" charset="-122"/>
                <a:ea typeface="黑体" panose="02010609060101010101" pitchFamily="49" charset="-122"/>
              </a:rPr>
              <a:t>年高分影像绘制的矢量耕地边界与</a:t>
            </a:r>
            <a:r>
              <a:rPr lang="en-US" altLang="zh-CN" sz="1600" b="1" dirty="0">
                <a:latin typeface="黑体" panose="02010609060101010101" pitchFamily="49" charset="-122"/>
                <a:ea typeface="黑体" panose="02010609060101010101" pitchFamily="49" charset="-122"/>
              </a:rPr>
              <a:t>2022</a:t>
            </a:r>
            <a:r>
              <a:rPr lang="zh-CN" altLang="en-US" sz="1600" b="1" dirty="0">
                <a:latin typeface="黑体" panose="02010609060101010101" pitchFamily="49" charset="-122"/>
                <a:ea typeface="黑体" panose="02010609060101010101" pitchFamily="49" charset="-122"/>
              </a:rPr>
              <a:t>年的实际情况比存在一定的差异性</a:t>
            </a:r>
          </a:p>
        </p:txBody>
      </p:sp>
      <p:grpSp>
        <p:nvGrpSpPr>
          <p:cNvPr id="23" name="组合 22">
            <a:extLst>
              <a:ext uri="{FF2B5EF4-FFF2-40B4-BE49-F238E27FC236}">
                <a16:creationId xmlns:a16="http://schemas.microsoft.com/office/drawing/2014/main" id="{46786265-B038-4ACA-B2D0-EF3DE6AF2E02}"/>
              </a:ext>
            </a:extLst>
          </p:cNvPr>
          <p:cNvGrpSpPr/>
          <p:nvPr/>
        </p:nvGrpSpPr>
        <p:grpSpPr>
          <a:xfrm>
            <a:off x="775344" y="5238770"/>
            <a:ext cx="7593312" cy="1134346"/>
            <a:chOff x="-219890" y="5243457"/>
            <a:chExt cx="8218350" cy="1211289"/>
          </a:xfrm>
        </p:grpSpPr>
        <p:sp>
          <p:nvSpPr>
            <p:cNvPr id="24" name="矩形 23">
              <a:extLst>
                <a:ext uri="{FF2B5EF4-FFF2-40B4-BE49-F238E27FC236}">
                  <a16:creationId xmlns:a16="http://schemas.microsoft.com/office/drawing/2014/main" id="{0F11C8BF-07AD-4724-8CD4-6C5D26FD1862}"/>
                </a:ext>
              </a:extLst>
            </p:cNvPr>
            <p:cNvSpPr/>
            <p:nvPr/>
          </p:nvSpPr>
          <p:spPr>
            <a:xfrm>
              <a:off x="449263" y="5306753"/>
              <a:ext cx="1002510" cy="1062813"/>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CF95613-CB01-4DA0-8A0B-41D10DA85680}"/>
                </a:ext>
              </a:extLst>
            </p:cNvPr>
            <p:cNvSpPr/>
            <p:nvPr/>
          </p:nvSpPr>
          <p:spPr>
            <a:xfrm>
              <a:off x="1002510" y="5306756"/>
              <a:ext cx="6995950" cy="10628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5000"/>
                </a:lnSpc>
                <a:buFont typeface="Wingdings" panose="05000000000000000000" pitchFamily="2" charset="2"/>
                <a:buChar char="u"/>
              </a:pPr>
              <a:r>
                <a:rPr lang="zh-CN" altLang="en-US" sz="1600" b="1" kern="0" dirty="0">
                  <a:solidFill>
                    <a:schemeClr val="bg1"/>
                  </a:solidFill>
                  <a:latin typeface="微软雅黑" panose="020B0503020204020204" pitchFamily="34" charset="-122"/>
                  <a:ea typeface="微软雅黑" panose="020B0503020204020204" pitchFamily="34" charset="-122"/>
                </a:rPr>
                <a:t>数据在各种不确定性影响下，给农作物的识别带来了困难</a:t>
              </a:r>
            </a:p>
          </p:txBody>
        </p:sp>
        <p:sp>
          <p:nvSpPr>
            <p:cNvPr id="26" name="椭圆 25">
              <a:extLst>
                <a:ext uri="{FF2B5EF4-FFF2-40B4-BE49-F238E27FC236}">
                  <a16:creationId xmlns:a16="http://schemas.microsoft.com/office/drawing/2014/main" id="{E96F0367-8DC2-4FD3-9BF8-45A163119058}"/>
                </a:ext>
              </a:extLst>
            </p:cNvPr>
            <p:cNvSpPr/>
            <p:nvPr/>
          </p:nvSpPr>
          <p:spPr>
            <a:xfrm>
              <a:off x="-219890" y="5243457"/>
              <a:ext cx="1222400" cy="1211289"/>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22531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FD36F857-13C0-45CF-8657-635FA6495D3C}"/>
              </a:ext>
            </a:extLst>
          </p:cNvPr>
          <p:cNvPicPr>
            <a:picLocks noChangeAspect="1"/>
          </p:cNvPicPr>
          <p:nvPr/>
        </p:nvPicPr>
        <p:blipFill>
          <a:blip r:embed="rId3"/>
          <a:stretch>
            <a:fillRect/>
          </a:stretch>
        </p:blipFill>
        <p:spPr>
          <a:xfrm>
            <a:off x="5263524" y="1925639"/>
            <a:ext cx="1219144" cy="1204010"/>
          </a:xfrm>
          <a:prstGeom prst="rect">
            <a:avLst/>
          </a:prstGeom>
          <a:ln>
            <a:solidFill>
              <a:schemeClr val="tx1"/>
            </a:solidFill>
          </a:ln>
        </p:spPr>
      </p:pic>
      <p:pic>
        <p:nvPicPr>
          <p:cNvPr id="45" name="图片 44">
            <a:extLst>
              <a:ext uri="{FF2B5EF4-FFF2-40B4-BE49-F238E27FC236}">
                <a16:creationId xmlns:a16="http://schemas.microsoft.com/office/drawing/2014/main" id="{108F387D-D341-4D9B-AAF1-7339ED57F5F4}"/>
              </a:ext>
            </a:extLst>
          </p:cNvPr>
          <p:cNvPicPr>
            <a:picLocks noChangeAspect="1"/>
          </p:cNvPicPr>
          <p:nvPr/>
        </p:nvPicPr>
        <p:blipFill>
          <a:blip r:embed="rId3"/>
          <a:stretch>
            <a:fillRect/>
          </a:stretch>
        </p:blipFill>
        <p:spPr>
          <a:xfrm>
            <a:off x="4837887" y="1579756"/>
            <a:ext cx="1219144" cy="1204010"/>
          </a:xfrm>
          <a:prstGeom prst="rect">
            <a:avLst/>
          </a:prstGeom>
          <a:ln>
            <a:solidFill>
              <a:schemeClr val="tx1"/>
            </a:solidFill>
          </a:ln>
        </p:spPr>
      </p:pic>
      <p:sp>
        <p:nvSpPr>
          <p:cNvPr id="19" name="标题 3"/>
          <p:cNvSpPr txBox="1"/>
          <p:nvPr/>
        </p:nvSpPr>
        <p:spPr>
          <a:xfrm>
            <a:off x="0" y="-26988"/>
            <a:ext cx="9144000" cy="863601"/>
          </a:xfrm>
          <a:prstGeom prst="rect">
            <a:avLst/>
          </a:prstGeom>
          <a:solidFill>
            <a:srgbClr val="02409A"/>
          </a:solidFill>
          <a:ln>
            <a:noFill/>
          </a:ln>
          <a:effectLst/>
        </p:spPr>
        <p:txBody>
          <a:bodyPr tIns="0" bIns="0" anchor="ctr"/>
          <a:lstStyle/>
          <a:p>
            <a:pPr algn="ctr">
              <a:spcBef>
                <a:spcPct val="0"/>
              </a:spcBef>
              <a:defRPr/>
            </a:pPr>
            <a:endParaRPr lang="zh-CN" altLang="en-US" sz="4800" b="1" dirty="0">
              <a:solidFill>
                <a:prstClr val="white"/>
              </a:solidFill>
              <a:latin typeface="微软雅黑" panose="020B0503020204020204" pitchFamily="34" charset="-122"/>
              <a:ea typeface="微软雅黑" panose="020B0503020204020204" pitchFamily="34" charset="-122"/>
            </a:endParaRPr>
          </a:p>
        </p:txBody>
      </p:sp>
      <p:cxnSp>
        <p:nvCxnSpPr>
          <p:cNvPr id="39951" name="直接连接符 19"/>
          <p:cNvCxnSpPr/>
          <p:nvPr/>
        </p:nvCxnSpPr>
        <p:spPr bwMode="auto">
          <a:xfrm flipH="1">
            <a:off x="449263" y="-25400"/>
            <a:ext cx="1587" cy="841375"/>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2" name="直接连接符 20"/>
          <p:cNvCxnSpPr/>
          <p:nvPr/>
        </p:nvCxnSpPr>
        <p:spPr bwMode="auto">
          <a:xfrm flipH="1">
            <a:off x="511175" y="-26988"/>
            <a:ext cx="1588" cy="554038"/>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cxnSp>
        <p:nvCxnSpPr>
          <p:cNvPr id="39953" name="直接连接符 30"/>
          <p:cNvCxnSpPr/>
          <p:nvPr/>
        </p:nvCxnSpPr>
        <p:spPr bwMode="auto">
          <a:xfrm>
            <a:off x="576263" y="-26988"/>
            <a:ext cx="0" cy="298451"/>
          </a:xfrm>
          <a:prstGeom prst="line">
            <a:avLst/>
          </a:prstGeom>
          <a:noFill/>
          <a:ln w="28575" algn="ctr">
            <a:solidFill>
              <a:schemeClr val="bg1"/>
            </a:solidFill>
            <a:round/>
          </a:ln>
          <a:effectLst/>
          <a:extLst>
            <a:ext uri="{909E8E84-426E-40DD-AFC4-6F175D3DCCD1}">
              <a14:hiddenFill xmlns:a14="http://schemas.microsoft.com/office/drawing/2010/main">
                <a:noFill/>
              </a14:hiddenFill>
            </a:ext>
          </a:extLst>
        </p:spPr>
      </p:cxnSp>
      <p:sp>
        <p:nvSpPr>
          <p:cNvPr id="58" name="TextBox 19"/>
          <p:cNvSpPr txBox="1">
            <a:spLocks noChangeArrowheads="1"/>
          </p:cNvSpPr>
          <p:nvPr/>
        </p:nvSpPr>
        <p:spPr bwMode="auto">
          <a:xfrm>
            <a:off x="689038" y="127813"/>
            <a:ext cx="8342188" cy="55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spcBef>
                <a:spcPct val="0"/>
              </a:spcBef>
              <a:spcAft>
                <a:spcPct val="0"/>
              </a:spcAft>
            </a:pPr>
            <a:r>
              <a:rPr lang="zh-CN" altLang="en-US" sz="3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挑战二：有标签的样本数据稀少</a:t>
            </a:r>
          </a:p>
        </p:txBody>
      </p:sp>
      <p:sp>
        <p:nvSpPr>
          <p:cNvPr id="39" name="矩形 38">
            <a:extLst>
              <a:ext uri="{FF2B5EF4-FFF2-40B4-BE49-F238E27FC236}">
                <a16:creationId xmlns:a16="http://schemas.microsoft.com/office/drawing/2014/main" id="{95933C59-71A4-42DF-9A0D-ECEAB4C79A0D}"/>
              </a:ext>
            </a:extLst>
          </p:cNvPr>
          <p:cNvSpPr/>
          <p:nvPr/>
        </p:nvSpPr>
        <p:spPr>
          <a:xfrm>
            <a:off x="576263" y="1332571"/>
            <a:ext cx="3616657" cy="975732"/>
          </a:xfrm>
          <a:prstGeom prst="rect">
            <a:avLst/>
          </a:prstGeom>
          <a:noFill/>
          <a:ln w="28575">
            <a:solidFill>
              <a:srgbClr val="8FAAD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spcBef>
                <a:spcPts val="600"/>
              </a:spcBef>
              <a:spcAft>
                <a:spcPts val="600"/>
              </a:spcAft>
            </a:pPr>
            <a:r>
              <a:rPr lang="zh-CN" altLang="en-US"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有标记数据的获取依赖于人为的实地考察，难以获取足量的标记数据</a:t>
            </a:r>
            <a:endParaRPr lang="en-US" altLang="zh-CN" b="1" dirty="0">
              <a:ln w="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0" name="图片 39">
            <a:extLst>
              <a:ext uri="{FF2B5EF4-FFF2-40B4-BE49-F238E27FC236}">
                <a16:creationId xmlns:a16="http://schemas.microsoft.com/office/drawing/2014/main" id="{0F6DDDD0-B1C5-4F4F-96BB-5E4C626A0511}"/>
              </a:ext>
            </a:extLst>
          </p:cNvPr>
          <p:cNvPicPr>
            <a:picLocks noChangeAspect="1"/>
          </p:cNvPicPr>
          <p:nvPr/>
        </p:nvPicPr>
        <p:blipFill>
          <a:blip r:embed="rId4"/>
          <a:stretch>
            <a:fillRect/>
          </a:stretch>
        </p:blipFill>
        <p:spPr>
          <a:xfrm>
            <a:off x="2796817" y="3632047"/>
            <a:ext cx="1130983" cy="651333"/>
          </a:xfrm>
          <a:prstGeom prst="rect">
            <a:avLst/>
          </a:prstGeom>
        </p:spPr>
      </p:pic>
      <p:pic>
        <p:nvPicPr>
          <p:cNvPr id="41" name="图片 40">
            <a:extLst>
              <a:ext uri="{FF2B5EF4-FFF2-40B4-BE49-F238E27FC236}">
                <a16:creationId xmlns:a16="http://schemas.microsoft.com/office/drawing/2014/main" id="{8FD66F0B-36BF-4FA3-85FD-B491EA176DA3}"/>
              </a:ext>
            </a:extLst>
          </p:cNvPr>
          <p:cNvPicPr>
            <a:picLocks noChangeAspect="1"/>
          </p:cNvPicPr>
          <p:nvPr/>
        </p:nvPicPr>
        <p:blipFill>
          <a:blip r:embed="rId5"/>
          <a:stretch>
            <a:fillRect/>
          </a:stretch>
        </p:blipFill>
        <p:spPr>
          <a:xfrm>
            <a:off x="1248204" y="3820767"/>
            <a:ext cx="347746" cy="437523"/>
          </a:xfrm>
          <a:prstGeom prst="rect">
            <a:avLst/>
          </a:prstGeom>
        </p:spPr>
      </p:pic>
      <p:cxnSp>
        <p:nvCxnSpPr>
          <p:cNvPr id="42" name="直接箭头连接符 41">
            <a:extLst>
              <a:ext uri="{FF2B5EF4-FFF2-40B4-BE49-F238E27FC236}">
                <a16:creationId xmlns:a16="http://schemas.microsoft.com/office/drawing/2014/main" id="{3AD60A12-DF96-49F9-93CD-6CB056443CB7}"/>
              </a:ext>
            </a:extLst>
          </p:cNvPr>
          <p:cNvCxnSpPr>
            <a:cxnSpLocks/>
          </p:cNvCxnSpPr>
          <p:nvPr/>
        </p:nvCxnSpPr>
        <p:spPr>
          <a:xfrm>
            <a:off x="1677990" y="4053851"/>
            <a:ext cx="103678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文本框 42">
            <a:extLst>
              <a:ext uri="{FF2B5EF4-FFF2-40B4-BE49-F238E27FC236}">
                <a16:creationId xmlns:a16="http://schemas.microsoft.com/office/drawing/2014/main" id="{D73588B1-826C-416C-8ED7-955C3D0009AC}"/>
              </a:ext>
            </a:extLst>
          </p:cNvPr>
          <p:cNvSpPr txBox="1"/>
          <p:nvPr/>
        </p:nvSpPr>
        <p:spPr>
          <a:xfrm>
            <a:off x="1802183" y="3820767"/>
            <a:ext cx="748125" cy="246221"/>
          </a:xfrm>
          <a:prstGeom prst="rect">
            <a:avLst/>
          </a:prstGeom>
          <a:noFill/>
        </p:spPr>
        <p:txBody>
          <a:bodyPr wrap="square" rtlCol="0">
            <a:spAutoFit/>
          </a:bodyPr>
          <a:lstStyle/>
          <a:p>
            <a:r>
              <a:rPr lang="zh-CN" altLang="en-US" sz="1000" dirty="0"/>
              <a:t>实地调查</a:t>
            </a:r>
          </a:p>
        </p:txBody>
      </p:sp>
      <p:pic>
        <p:nvPicPr>
          <p:cNvPr id="44" name="图片 43">
            <a:extLst>
              <a:ext uri="{FF2B5EF4-FFF2-40B4-BE49-F238E27FC236}">
                <a16:creationId xmlns:a16="http://schemas.microsoft.com/office/drawing/2014/main" id="{FDEF3CD1-0FCE-438C-8F6C-8DE449087B62}"/>
              </a:ext>
            </a:extLst>
          </p:cNvPr>
          <p:cNvPicPr>
            <a:picLocks noChangeAspect="1"/>
          </p:cNvPicPr>
          <p:nvPr/>
        </p:nvPicPr>
        <p:blipFill>
          <a:blip r:embed="rId3"/>
          <a:stretch>
            <a:fillRect/>
          </a:stretch>
        </p:blipFill>
        <p:spPr>
          <a:xfrm>
            <a:off x="4685487" y="1427356"/>
            <a:ext cx="1219144" cy="1204010"/>
          </a:xfrm>
          <a:prstGeom prst="rect">
            <a:avLst/>
          </a:prstGeom>
          <a:ln>
            <a:solidFill>
              <a:schemeClr val="tx1"/>
            </a:solidFill>
          </a:ln>
        </p:spPr>
      </p:pic>
      <p:sp>
        <p:nvSpPr>
          <p:cNvPr id="47" name="矩形 46">
            <a:extLst>
              <a:ext uri="{FF2B5EF4-FFF2-40B4-BE49-F238E27FC236}">
                <a16:creationId xmlns:a16="http://schemas.microsoft.com/office/drawing/2014/main" id="{24FC7C28-5C14-4409-8F15-0B239995ED6F}"/>
              </a:ext>
            </a:extLst>
          </p:cNvPr>
          <p:cNvSpPr/>
          <p:nvPr/>
        </p:nvSpPr>
        <p:spPr>
          <a:xfrm rot="3131118">
            <a:off x="5725553" y="2610884"/>
            <a:ext cx="967756" cy="46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黑体" panose="02010609060101010101" pitchFamily="49" charset="-122"/>
                <a:ea typeface="黑体" panose="02010609060101010101" pitchFamily="49" charset="-122"/>
              </a:rPr>
              <a:t>…</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0C172F0B-525B-43F7-8AE0-5E0E00DAC616}"/>
              </a:ext>
            </a:extLst>
          </p:cNvPr>
          <p:cNvSpPr txBox="1"/>
          <p:nvPr/>
        </p:nvSpPr>
        <p:spPr>
          <a:xfrm>
            <a:off x="6615670" y="2136239"/>
            <a:ext cx="2343073" cy="584775"/>
          </a:xfrm>
          <a:prstGeom prst="rect">
            <a:avLst/>
          </a:prstGeom>
          <a:noFill/>
        </p:spPr>
        <p:txBody>
          <a:bodyPr wrap="square" rtlCol="0">
            <a:spAutoFit/>
          </a:bodyPr>
          <a:lstStyle/>
          <a:p>
            <a:pPr algn="ctr"/>
            <a:r>
              <a:rPr lang="zh-CN" altLang="en-US" sz="1600" b="1" dirty="0">
                <a:latin typeface="黑体" panose="02010609060101010101" pitchFamily="49" charset="-122"/>
                <a:ea typeface="黑体" panose="02010609060101010101" pitchFamily="49" charset="-122"/>
              </a:rPr>
              <a:t>作物类别难以通过在</a:t>
            </a:r>
            <a:r>
              <a:rPr lang="en-US" altLang="zh-CN" sz="1600" b="1" dirty="0">
                <a:latin typeface="黑体" panose="02010609060101010101" pitchFamily="49" charset="-122"/>
                <a:ea typeface="黑体" panose="02010609060101010101" pitchFamily="49" charset="-122"/>
              </a:rPr>
              <a:t>SAR</a:t>
            </a:r>
            <a:r>
              <a:rPr lang="zh-CN" altLang="en-US" sz="1600" b="1" dirty="0">
                <a:latin typeface="黑体" panose="02010609060101010101" pitchFamily="49" charset="-122"/>
                <a:ea typeface="黑体" panose="02010609060101010101" pitchFamily="49" charset="-122"/>
              </a:rPr>
              <a:t>图像上直接观察得出</a:t>
            </a:r>
          </a:p>
        </p:txBody>
      </p:sp>
      <p:cxnSp>
        <p:nvCxnSpPr>
          <p:cNvPr id="13" name="直接箭头连接符 12">
            <a:extLst>
              <a:ext uri="{FF2B5EF4-FFF2-40B4-BE49-F238E27FC236}">
                <a16:creationId xmlns:a16="http://schemas.microsoft.com/office/drawing/2014/main" id="{63DDE815-DE0B-498E-B1B9-85CD180689FD}"/>
              </a:ext>
            </a:extLst>
          </p:cNvPr>
          <p:cNvCxnSpPr/>
          <p:nvPr/>
        </p:nvCxnSpPr>
        <p:spPr>
          <a:xfrm flipV="1">
            <a:off x="1410629" y="3523785"/>
            <a:ext cx="0" cy="20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37BC547D-3FFC-4EDA-92E9-F92F955E47E3}"/>
              </a:ext>
            </a:extLst>
          </p:cNvPr>
          <p:cNvSpPr/>
          <p:nvPr/>
        </p:nvSpPr>
        <p:spPr>
          <a:xfrm>
            <a:off x="974999" y="3073767"/>
            <a:ext cx="1036786" cy="281518"/>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采样结果</a:t>
            </a:r>
          </a:p>
        </p:txBody>
      </p:sp>
      <p:grpSp>
        <p:nvGrpSpPr>
          <p:cNvPr id="52" name="组合 51">
            <a:extLst>
              <a:ext uri="{FF2B5EF4-FFF2-40B4-BE49-F238E27FC236}">
                <a16:creationId xmlns:a16="http://schemas.microsoft.com/office/drawing/2014/main" id="{0AA892E9-0DDB-46DA-A5C5-877FFA73E8BE}"/>
              </a:ext>
            </a:extLst>
          </p:cNvPr>
          <p:cNvGrpSpPr/>
          <p:nvPr/>
        </p:nvGrpSpPr>
        <p:grpSpPr>
          <a:xfrm>
            <a:off x="689038" y="5245363"/>
            <a:ext cx="7593312" cy="1134346"/>
            <a:chOff x="-219890" y="5243457"/>
            <a:chExt cx="8218350" cy="1211289"/>
          </a:xfrm>
        </p:grpSpPr>
        <p:sp>
          <p:nvSpPr>
            <p:cNvPr id="53" name="矩形 52">
              <a:extLst>
                <a:ext uri="{FF2B5EF4-FFF2-40B4-BE49-F238E27FC236}">
                  <a16:creationId xmlns:a16="http://schemas.microsoft.com/office/drawing/2014/main" id="{FCD5DBE8-C974-4CE3-81E1-13268D984B48}"/>
                </a:ext>
              </a:extLst>
            </p:cNvPr>
            <p:cNvSpPr/>
            <p:nvPr/>
          </p:nvSpPr>
          <p:spPr>
            <a:xfrm>
              <a:off x="449263" y="5306753"/>
              <a:ext cx="1002510" cy="1062813"/>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132E99C0-BB05-43C4-8441-B67E9458C090}"/>
                </a:ext>
              </a:extLst>
            </p:cNvPr>
            <p:cNvSpPr/>
            <p:nvPr/>
          </p:nvSpPr>
          <p:spPr>
            <a:xfrm>
              <a:off x="1002510" y="5306756"/>
              <a:ext cx="6995950" cy="10628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5000"/>
                </a:lnSpc>
                <a:buFont typeface="Wingdings" panose="05000000000000000000" pitchFamily="2" charset="2"/>
                <a:buChar char="u"/>
              </a:pPr>
              <a:r>
                <a:rPr lang="zh-CN" altLang="en-US" sz="1600" b="1" kern="0" dirty="0">
                  <a:solidFill>
                    <a:schemeClr val="bg1"/>
                  </a:solidFill>
                  <a:latin typeface="微软雅黑" panose="020B0503020204020204" pitchFamily="34" charset="-122"/>
                  <a:ea typeface="微软雅黑" panose="020B0503020204020204" pitchFamily="34" charset="-122"/>
                </a:rPr>
                <a:t>有标签样本数据的获取困难给深度学习模型的训练带来了挑战</a:t>
              </a:r>
            </a:p>
          </p:txBody>
        </p:sp>
        <p:sp>
          <p:nvSpPr>
            <p:cNvPr id="55" name="椭圆 54">
              <a:extLst>
                <a:ext uri="{FF2B5EF4-FFF2-40B4-BE49-F238E27FC236}">
                  <a16:creationId xmlns:a16="http://schemas.microsoft.com/office/drawing/2014/main" id="{30CFEA87-7FB7-444E-ADC6-618B40DB9646}"/>
                </a:ext>
              </a:extLst>
            </p:cNvPr>
            <p:cNvSpPr/>
            <p:nvPr/>
          </p:nvSpPr>
          <p:spPr>
            <a:xfrm>
              <a:off x="-219890" y="5243457"/>
              <a:ext cx="1222400" cy="1211289"/>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灯片编号占位符 31">
            <a:extLst>
              <a:ext uri="{FF2B5EF4-FFF2-40B4-BE49-F238E27FC236}">
                <a16:creationId xmlns:a16="http://schemas.microsoft.com/office/drawing/2014/main" id="{23F20EAD-0ED4-4A5F-88B6-23CAF0AEF456}"/>
              </a:ext>
            </a:extLst>
          </p:cNvPr>
          <p:cNvSpPr>
            <a:spLocks noGrp="1"/>
          </p:cNvSpPr>
          <p:nvPr>
            <p:ph type="sldNum" sz="quarter" idx="12"/>
          </p:nvPr>
        </p:nvSpPr>
        <p:spPr>
          <a:xfrm>
            <a:off x="6457950" y="6356351"/>
            <a:ext cx="2057400" cy="365125"/>
          </a:xfrm>
        </p:spPr>
        <p:txBody>
          <a:bodyPr/>
          <a:lstStyle/>
          <a:p>
            <a:fld id="{94B6E62B-4DEC-4954-AD3A-658470571C9E}" type="slidenum">
              <a:rPr lang="zh-CN" altLang="en-US" smtClean="0"/>
              <a:t>9</a:t>
            </a:fld>
            <a:endParaRPr lang="zh-CN" altLang="en-US"/>
          </a:p>
        </p:txBody>
      </p:sp>
    </p:spTree>
    <p:extLst>
      <p:ext uri="{BB962C8B-B14F-4D97-AF65-F5344CB8AC3E}">
        <p14:creationId xmlns:p14="http://schemas.microsoft.com/office/powerpoint/2010/main" val="79795368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2247</TotalTime>
  <Words>3582</Words>
  <Application>Microsoft Office PowerPoint</Application>
  <PresentationFormat>全屏显示(4:3)</PresentationFormat>
  <Paragraphs>345</Paragraphs>
  <Slides>26</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-apple-system</vt:lpstr>
      <vt:lpstr>等线</vt:lpstr>
      <vt:lpstr>黑体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xy</dc:creator>
  <cp:lastModifiedBy>陈 超</cp:lastModifiedBy>
  <cp:revision>2769</cp:revision>
  <dcterms:created xsi:type="dcterms:W3CDTF">2018-12-04T05:33:00Z</dcterms:created>
  <dcterms:modified xsi:type="dcterms:W3CDTF">2023-06-02T03:08:29Z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